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52"/>
  </p:notesMasterIdLst>
  <p:sldIdLst>
    <p:sldId id="259" r:id="rId5"/>
    <p:sldId id="317" r:id="rId6"/>
    <p:sldId id="360" r:id="rId7"/>
    <p:sldId id="361" r:id="rId8"/>
    <p:sldId id="362" r:id="rId9"/>
    <p:sldId id="363" r:id="rId10"/>
    <p:sldId id="319" r:id="rId11"/>
    <p:sldId id="320" r:id="rId12"/>
    <p:sldId id="356" r:id="rId13"/>
    <p:sldId id="322" r:id="rId14"/>
    <p:sldId id="357" r:id="rId15"/>
    <p:sldId id="324" r:id="rId16"/>
    <p:sldId id="358" r:id="rId17"/>
    <p:sldId id="326" r:id="rId18"/>
    <p:sldId id="368" r:id="rId19"/>
    <p:sldId id="374" r:id="rId20"/>
    <p:sldId id="328" r:id="rId21"/>
    <p:sldId id="371" r:id="rId22"/>
    <p:sldId id="364" r:id="rId23"/>
    <p:sldId id="369" r:id="rId24"/>
    <p:sldId id="329" r:id="rId25"/>
    <p:sldId id="330" r:id="rId26"/>
    <p:sldId id="331" r:id="rId27"/>
    <p:sldId id="332" r:id="rId28"/>
    <p:sldId id="370" r:id="rId29"/>
    <p:sldId id="334" r:id="rId30"/>
    <p:sldId id="335" r:id="rId31"/>
    <p:sldId id="336" r:id="rId32"/>
    <p:sldId id="365" r:id="rId33"/>
    <p:sldId id="338" r:id="rId34"/>
    <p:sldId id="339" r:id="rId35"/>
    <p:sldId id="340" r:id="rId36"/>
    <p:sldId id="341" r:id="rId37"/>
    <p:sldId id="342" r:id="rId38"/>
    <p:sldId id="366" r:id="rId39"/>
    <p:sldId id="344" r:id="rId40"/>
    <p:sldId id="345" r:id="rId41"/>
    <p:sldId id="346" r:id="rId42"/>
    <p:sldId id="347" r:id="rId43"/>
    <p:sldId id="373" r:id="rId44"/>
    <p:sldId id="348" r:id="rId45"/>
    <p:sldId id="349" r:id="rId46"/>
    <p:sldId id="350" r:id="rId47"/>
    <p:sldId id="351" r:id="rId48"/>
    <p:sldId id="354" r:id="rId49"/>
    <p:sldId id="352" r:id="rId50"/>
    <p:sldId id="353" r:id="rId51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B12D"/>
    <a:srgbClr val="912383"/>
    <a:srgbClr val="E31B1E"/>
    <a:srgbClr val="005A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587" autoAdjust="0"/>
  </p:normalViewPr>
  <p:slideViewPr>
    <p:cSldViewPr snapToGrid="0" snapToObjects="1">
      <p:cViewPr>
        <p:scale>
          <a:sx n="60" d="100"/>
          <a:sy n="60" d="100"/>
        </p:scale>
        <p:origin x="1686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14A503-ADE8-4F7C-BB46-8C52025D02A3}" type="datetimeFigureOut">
              <a:rPr lang="nl-NL" smtClean="0"/>
              <a:t>23-9-2015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7A32BB-1362-405E-9FE8-ECA53C1497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1300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A32BB-1362-405E-9FE8-ECA53C149741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66492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40B52-6BA7-46D2-AD29-7FE35C18D3A3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93273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40B52-6BA7-46D2-AD29-7FE35C18D3A3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73357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40B52-6BA7-46D2-AD29-7FE35C18D3A3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51011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40B52-6BA7-46D2-AD29-7FE35C18D3A3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39142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40B52-6BA7-46D2-AD29-7FE35C18D3A3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40822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A32BB-1362-405E-9FE8-ECA53C149741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77520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nl-NL" altLang="nl-NL" smtClean="0"/>
              <a:t>Bespreek dit goed met cursisten. </a:t>
            </a:r>
            <a:br>
              <a:rPr lang="nl-NL" altLang="nl-NL" smtClean="0"/>
            </a:br>
            <a:r>
              <a:rPr lang="nl-NL" altLang="nl-NL" smtClean="0"/>
              <a:t>Richt je vooral op de dikgedrukte woorden. </a:t>
            </a:r>
          </a:p>
        </p:txBody>
      </p:sp>
      <p:sp>
        <p:nvSpPr>
          <p:cNvPr id="9318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F27E557-3A12-48E8-92BD-A41C47702E06}" type="slidenum">
              <a:rPr lang="nl-NL" altLang="nl-NL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16</a:t>
            </a:fld>
            <a:endParaRPr lang="nl-NL" altLang="nl-NL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6979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nl-NL" altLang="nl-NL" dirty="0" smtClean="0"/>
              <a:t>Laat een leerling het gedrag niet zien, dan kies je een score 1.</a:t>
            </a:r>
          </a:p>
        </p:txBody>
      </p:sp>
      <p:sp>
        <p:nvSpPr>
          <p:cNvPr id="95236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7973EFE-E8EC-46B1-BE2C-A5F5AC6E9185}" type="slidenum">
              <a:rPr lang="nl-NL" altLang="nl-NL" smtClean="0"/>
              <a:pPr/>
              <a:t>17</a:t>
            </a:fld>
            <a:endParaRPr lang="nl-NL" altLang="nl-NL" smtClean="0"/>
          </a:p>
        </p:txBody>
      </p:sp>
    </p:spTree>
    <p:extLst>
      <p:ext uri="{BB962C8B-B14F-4D97-AF65-F5344CB8AC3E}">
        <p14:creationId xmlns:p14="http://schemas.microsoft.com/office/powerpoint/2010/main" val="19456639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A32BB-1362-405E-9FE8-ECA53C149741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84657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5591F3-31CA-45FC-A093-D3A259E25C15}" type="slidenum">
              <a:rPr lang="nl-NL" smtClean="0"/>
              <a:pPr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3968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40B52-6BA7-46D2-AD29-7FE35C18D3A3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02203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A32BB-1362-405E-9FE8-ECA53C149741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39561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40B52-6BA7-46D2-AD29-7FE35C18D3A3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73035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40B52-6BA7-46D2-AD29-7FE35C18D3A3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00023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40B52-6BA7-46D2-AD29-7FE35C18D3A3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61688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40B52-6BA7-46D2-AD29-7FE35C18D3A3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88910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A32BB-1362-405E-9FE8-ECA53C149741}" type="slidenum">
              <a:rPr lang="nl-NL" smtClean="0"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83673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nl-NL" altLang="nl-NL" dirty="0" smtClean="0"/>
              <a:t>In een ideale situatie</a:t>
            </a:r>
            <a:r>
              <a:rPr lang="nl-NL" altLang="nl-NL" baseline="0" dirty="0" smtClean="0"/>
              <a:t> is er evenwicht tussen ruimte geven en ruimte nemen. De leerling neemt niet alleen ruimte voor zichzelf (SA en SI), maar geeft ook ruimte aan de ander (SF en IB).</a:t>
            </a:r>
            <a:endParaRPr lang="nl-NL" altLang="nl-NL" dirty="0" smtClean="0"/>
          </a:p>
        </p:txBody>
      </p:sp>
      <p:sp>
        <p:nvSpPr>
          <p:cNvPr id="8294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07104D17-7331-4E3C-A416-2878D32F8385}" type="slidenum">
              <a:rPr lang="nl-NL" altLang="nl-NL">
                <a:latin typeface="Arial" charset="0"/>
              </a:rPr>
              <a:pPr>
                <a:spcBef>
                  <a:spcPct val="0"/>
                </a:spcBef>
              </a:pPr>
              <a:t>26</a:t>
            </a:fld>
            <a:endParaRPr lang="nl-NL" altLang="nl-NL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3652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nl-NL" altLang="nl-NL" dirty="0" smtClean="0"/>
              <a:t>Een</a:t>
            </a:r>
            <a:r>
              <a:rPr lang="nl-NL" altLang="nl-NL" baseline="0" dirty="0" smtClean="0"/>
              <a:t> leerling die vooral ruimte geeft, scoort hoog op SF en IB, maar laag op SA en SI.</a:t>
            </a:r>
            <a:endParaRPr lang="nl-NL" altLang="nl-NL" dirty="0" smtClean="0"/>
          </a:p>
        </p:txBody>
      </p:sp>
      <p:sp>
        <p:nvSpPr>
          <p:cNvPr id="84996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43D7AE4D-E59D-416D-9A90-05419C0F2B2F}" type="slidenum">
              <a:rPr lang="nl-NL" altLang="nl-NL">
                <a:latin typeface="Arial" charset="0"/>
              </a:rPr>
              <a:pPr>
                <a:spcBef>
                  <a:spcPct val="0"/>
                </a:spcBef>
              </a:pPr>
              <a:t>27</a:t>
            </a:fld>
            <a:endParaRPr lang="nl-NL" altLang="nl-NL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9256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nl-NL" altLang="nl-NL" dirty="0" smtClean="0"/>
              <a:t>Een leerling die vooral ruimte neemt, scoort hoog op SA</a:t>
            </a:r>
            <a:r>
              <a:rPr lang="nl-NL" altLang="nl-NL" baseline="0" dirty="0" smtClean="0"/>
              <a:t> en SF, en laag op SF en IB.</a:t>
            </a:r>
            <a:endParaRPr lang="nl-NL" altLang="nl-NL" dirty="0" smtClean="0"/>
          </a:p>
        </p:txBody>
      </p:sp>
      <p:sp>
        <p:nvSpPr>
          <p:cNvPr id="8704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94ED212D-70CB-47A2-BD88-C1B88E38599B}" type="slidenum">
              <a:rPr lang="nl-NL" altLang="nl-NL">
                <a:latin typeface="Arial" charset="0"/>
              </a:rPr>
              <a:pPr>
                <a:spcBef>
                  <a:spcPct val="0"/>
                </a:spcBef>
              </a:pPr>
              <a:t>28</a:t>
            </a:fld>
            <a:endParaRPr lang="nl-NL" altLang="nl-NL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97844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A32BB-1362-405E-9FE8-ECA53C149741}" type="slidenum">
              <a:rPr lang="nl-NL" smtClean="0"/>
              <a:t>29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80955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A32BB-1362-405E-9FE8-ECA53C149741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116937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40B52-6BA7-46D2-AD29-7FE35C18D3A3}" type="slidenum">
              <a:rPr lang="nl-NL" smtClean="0"/>
              <a:t>30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551720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40B52-6BA7-46D2-AD29-7FE35C18D3A3}" type="slidenum">
              <a:rPr lang="nl-NL" smtClean="0"/>
              <a:t>31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376381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40B52-6BA7-46D2-AD29-7FE35C18D3A3}" type="slidenum">
              <a:rPr lang="nl-NL" smtClean="0"/>
              <a:t>32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916973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altLang="nl-NL" smtClean="0"/>
          </a:p>
        </p:txBody>
      </p:sp>
      <p:sp>
        <p:nvSpPr>
          <p:cNvPr id="12186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8282C39-EA01-4CEE-B43C-17A1EA27DC0E}" type="slidenum">
              <a:rPr lang="nl-NL" altLang="nl-NL" smtClean="0"/>
              <a:pPr/>
              <a:t>33</a:t>
            </a:fld>
            <a:endParaRPr lang="nl-NL" altLang="nl-NL" smtClean="0"/>
          </a:p>
        </p:txBody>
      </p:sp>
    </p:spTree>
    <p:extLst>
      <p:ext uri="{BB962C8B-B14F-4D97-AF65-F5344CB8AC3E}">
        <p14:creationId xmlns:p14="http://schemas.microsoft.com/office/powerpoint/2010/main" val="112656640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40B52-6BA7-46D2-AD29-7FE35C18D3A3}" type="slidenum">
              <a:rPr lang="nl-NL" smtClean="0"/>
              <a:t>34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770801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A32BB-1362-405E-9FE8-ECA53C149741}" type="slidenum">
              <a:rPr lang="nl-NL" smtClean="0"/>
              <a:t>35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943747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40B52-6BA7-46D2-AD29-7FE35C18D3A3}" type="slidenum">
              <a:rPr lang="nl-NL" smtClean="0"/>
              <a:t>36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701155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40B52-6BA7-46D2-AD29-7FE35C18D3A3}" type="slidenum">
              <a:rPr lang="nl-NL" smtClean="0"/>
              <a:t>37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98436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40B52-6BA7-46D2-AD29-7FE35C18D3A3}" type="slidenum">
              <a:rPr lang="nl-NL" smtClean="0"/>
              <a:t>38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3860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altLang="nl-NL" smtClean="0"/>
          </a:p>
        </p:txBody>
      </p:sp>
      <p:sp>
        <p:nvSpPr>
          <p:cNvPr id="54276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F3D16A6-9746-4789-96D6-05FA068DC9E7}" type="slidenum">
              <a:rPr lang="nl-NL" altLang="nl-NL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39</a:t>
            </a:fld>
            <a:endParaRPr lang="nl-NL" altLang="nl-NL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500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A32BB-1362-405E-9FE8-ECA53C149741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425922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A32BB-1362-405E-9FE8-ECA53C149741}" type="slidenum">
              <a:rPr lang="nl-NL" smtClean="0"/>
              <a:t>40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469752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40B52-6BA7-46D2-AD29-7FE35C18D3A3}" type="slidenum">
              <a:rPr lang="nl-NL" smtClean="0"/>
              <a:t>41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582942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altLang="nl-NL" smtClean="0"/>
          </a:p>
        </p:txBody>
      </p:sp>
      <p:sp>
        <p:nvSpPr>
          <p:cNvPr id="64516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E65B437-B153-4967-930C-6CB64FAEB13A}" type="slidenum">
              <a:rPr lang="nl-NL" altLang="nl-NL" smtClean="0"/>
              <a:pPr/>
              <a:t>42</a:t>
            </a:fld>
            <a:endParaRPr lang="nl-NL" altLang="nl-NL" smtClean="0"/>
          </a:p>
        </p:txBody>
      </p:sp>
    </p:spTree>
    <p:extLst>
      <p:ext uri="{BB962C8B-B14F-4D97-AF65-F5344CB8AC3E}">
        <p14:creationId xmlns:p14="http://schemas.microsoft.com/office/powerpoint/2010/main" val="329514582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40B52-6BA7-46D2-AD29-7FE35C18D3A3}" type="slidenum">
              <a:rPr lang="nl-NL" smtClean="0"/>
              <a:t>43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854958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40B52-6BA7-46D2-AD29-7FE35C18D3A3}" type="slidenum">
              <a:rPr lang="nl-NL" smtClean="0"/>
              <a:t>44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064410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40B52-6BA7-46D2-AD29-7FE35C18D3A3}" type="slidenum">
              <a:rPr lang="nl-NL" smtClean="0"/>
              <a:t>45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023601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40B52-6BA7-46D2-AD29-7FE35C18D3A3}" type="slidenum">
              <a:rPr lang="nl-NL" smtClean="0"/>
              <a:t>46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089661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40B52-6BA7-46D2-AD29-7FE35C18D3A3}" type="slidenum">
              <a:rPr lang="nl-NL" smtClean="0"/>
              <a:t>47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45478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A32BB-1362-405E-9FE8-ECA53C149741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1733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A32BB-1362-405E-9FE8-ECA53C149741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56640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40B52-6BA7-46D2-AD29-7FE35C18D3A3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64346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40B52-6BA7-46D2-AD29-7FE35C18D3A3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54404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40B52-6BA7-46D2-AD29-7FE35C18D3A3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7971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Afbeelding 4" descr="frame_onderwijsadvies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651760"/>
            <a:ext cx="4419600" cy="4206240"/>
          </a:xfrm>
          <a:prstGeom prst="rect">
            <a:avLst/>
          </a:prstGeom>
        </p:spPr>
      </p:pic>
      <p:sp>
        <p:nvSpPr>
          <p:cNvPr id="7" name="Titel 1"/>
          <p:cNvSpPr>
            <a:spLocks noGrp="1"/>
          </p:cNvSpPr>
          <p:nvPr>
            <p:ph type="ctrTitle" hasCustomPrompt="1"/>
          </p:nvPr>
        </p:nvSpPr>
        <p:spPr>
          <a:xfrm>
            <a:off x="5969876" y="4054733"/>
            <a:ext cx="2488324" cy="470627"/>
          </a:xfrm>
        </p:spPr>
        <p:txBody>
          <a:bodyPr>
            <a:noAutofit/>
          </a:bodyPr>
          <a:lstStyle>
            <a:lvl1pPr algn="r">
              <a:defRPr sz="4000" i="1">
                <a:solidFill>
                  <a:schemeClr val="bg1"/>
                </a:solidFill>
              </a:defRPr>
            </a:lvl1pPr>
          </a:lstStyle>
          <a:p>
            <a:r>
              <a:rPr lang="nl-NL" dirty="0" smtClean="0"/>
              <a:t>Titel</a:t>
            </a:r>
            <a:endParaRPr lang="nl-NL" dirty="0"/>
          </a:p>
        </p:txBody>
      </p:sp>
      <p:sp>
        <p:nvSpPr>
          <p:cNvPr id="8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5969877" y="4716517"/>
            <a:ext cx="2488324" cy="496614"/>
          </a:xfrm>
        </p:spPr>
        <p:txBody>
          <a:bodyPr/>
          <a:lstStyle>
            <a:lvl1pPr marL="0" indent="0" algn="r">
              <a:buNone/>
              <a:defRPr b="1" i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Ondertitel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30071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CE23CF39-1334-4BDA-80D1-1B46E78E3389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7579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48" y="0"/>
            <a:ext cx="9159393" cy="6869545"/>
          </a:xfrm>
          <a:prstGeom prst="rect">
            <a:avLst/>
          </a:prstGeom>
        </p:spPr>
      </p:pic>
      <p:sp>
        <p:nvSpPr>
          <p:cNvPr id="4" name="Titel 1"/>
          <p:cNvSpPr>
            <a:spLocks noGrp="1"/>
          </p:cNvSpPr>
          <p:nvPr>
            <p:ph type="title" hasCustomPrompt="1"/>
          </p:nvPr>
        </p:nvSpPr>
        <p:spPr>
          <a:xfrm>
            <a:off x="721929" y="1292772"/>
            <a:ext cx="6120196" cy="429666"/>
          </a:xfrm>
        </p:spPr>
        <p:txBody>
          <a:bodyPr/>
          <a:lstStyle>
            <a:lvl1pPr algn="l">
              <a:defRPr sz="2400" i="1"/>
            </a:lvl1pPr>
          </a:lstStyle>
          <a:p>
            <a:r>
              <a:rPr lang="nl-NL" dirty="0" smtClean="0"/>
              <a:t>Inhoudsopgave</a:t>
            </a:r>
            <a:endParaRPr lang="nl-NL" dirty="0"/>
          </a:p>
        </p:txBody>
      </p:sp>
      <p:sp>
        <p:nvSpPr>
          <p:cNvPr id="5" name="Tijdelijke aanduiding voor inhoud 7"/>
          <p:cNvSpPr>
            <a:spLocks noGrp="1"/>
          </p:cNvSpPr>
          <p:nvPr>
            <p:ph sz="quarter" idx="13" hasCustomPrompt="1"/>
          </p:nvPr>
        </p:nvSpPr>
        <p:spPr>
          <a:xfrm>
            <a:off x="719300" y="2174875"/>
            <a:ext cx="6175375" cy="3851352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+mn-lt"/>
              </a:defRPr>
            </a:lvl1pPr>
            <a:lvl2pPr>
              <a:defRPr sz="1400">
                <a:latin typeface="+mn-lt"/>
              </a:defRPr>
            </a:lvl2pPr>
            <a:lvl3pPr>
              <a:defRPr sz="14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nl-NL" dirty="0" smtClean="0"/>
              <a:t>1.	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2"/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1827683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Titelstijl</a:t>
            </a:r>
            <a:r>
              <a:rPr lang="en-US" dirty="0" smtClean="0"/>
              <a:t> van model </a:t>
            </a:r>
            <a:r>
              <a:rPr lang="en-US" dirty="0" err="1" smtClean="0"/>
              <a:t>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err="1" smtClean="0"/>
              <a:t>Klik</a:t>
            </a:r>
            <a:r>
              <a:rPr lang="en-US" dirty="0" smtClean="0"/>
              <a:t> om de </a:t>
            </a:r>
            <a:r>
              <a:rPr lang="en-US" dirty="0" err="1" smtClean="0"/>
              <a:t>tekststijl</a:t>
            </a:r>
            <a:r>
              <a:rPr lang="en-US" dirty="0" smtClean="0"/>
              <a:t> van het model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bewerken</a:t>
            </a:r>
            <a:endParaRPr lang="en-US" dirty="0" smtClean="0"/>
          </a:p>
          <a:p>
            <a:pPr lvl="1"/>
            <a:r>
              <a:rPr lang="en-US" dirty="0" err="1" smtClean="0"/>
              <a:t>Tweede</a:t>
            </a:r>
            <a:r>
              <a:rPr lang="en-US" dirty="0" smtClean="0"/>
              <a:t> </a:t>
            </a:r>
            <a:r>
              <a:rPr lang="en-US" dirty="0" err="1" smtClean="0"/>
              <a:t>niveau</a:t>
            </a:r>
            <a:endParaRPr lang="en-US" dirty="0" smtClean="0"/>
          </a:p>
          <a:p>
            <a:pPr lvl="2"/>
            <a:r>
              <a:rPr lang="en-US" dirty="0" err="1" smtClean="0"/>
              <a:t>Derde</a:t>
            </a:r>
            <a:r>
              <a:rPr lang="en-US" dirty="0" smtClean="0"/>
              <a:t> </a:t>
            </a:r>
            <a:r>
              <a:rPr lang="en-US" dirty="0" err="1" smtClean="0"/>
              <a:t>niveau</a:t>
            </a:r>
            <a:endParaRPr lang="en-US" dirty="0" smtClean="0"/>
          </a:p>
          <a:p>
            <a:pPr lvl="3"/>
            <a:r>
              <a:rPr lang="en-US" dirty="0" err="1" smtClean="0"/>
              <a:t>Vierde</a:t>
            </a:r>
            <a:r>
              <a:rPr lang="en-US" dirty="0" smtClean="0"/>
              <a:t> </a:t>
            </a:r>
            <a:r>
              <a:rPr lang="en-US" dirty="0" err="1" smtClean="0"/>
              <a:t>niveau</a:t>
            </a:r>
            <a:endParaRPr lang="en-US" dirty="0" smtClean="0"/>
          </a:p>
          <a:p>
            <a:pPr lvl="4"/>
            <a:r>
              <a:rPr lang="en-US" dirty="0" err="1" smtClean="0"/>
              <a:t>Vijfde</a:t>
            </a:r>
            <a:r>
              <a:rPr lang="en-US" dirty="0" smtClean="0"/>
              <a:t> </a:t>
            </a:r>
            <a:r>
              <a:rPr lang="en-US" dirty="0" err="1" smtClean="0"/>
              <a:t>niveau</a:t>
            </a:r>
            <a:endParaRPr lang="nl-NL" dirty="0"/>
          </a:p>
        </p:txBody>
      </p:sp>
      <p:sp>
        <p:nvSpPr>
          <p:cNvPr id="8" name="Tijdelijke aanduiding voor afbeelding 7"/>
          <p:cNvSpPr>
            <a:spLocks noGrp="1"/>
          </p:cNvSpPr>
          <p:nvPr>
            <p:ph type="pic" sz="quarter" idx="13"/>
          </p:nvPr>
        </p:nvSpPr>
        <p:spPr>
          <a:xfrm>
            <a:off x="0" y="6694"/>
            <a:ext cx="9144000" cy="6858000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3873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721929" y="1292772"/>
            <a:ext cx="6120196" cy="429666"/>
          </a:xfrm>
        </p:spPr>
        <p:txBody>
          <a:bodyPr/>
          <a:lstStyle>
            <a:lvl1pPr algn="l">
              <a:defRPr sz="2400" i="1"/>
            </a:lvl1pPr>
          </a:lstStyle>
          <a:p>
            <a:r>
              <a:rPr lang="nl-NL" dirty="0" smtClean="0"/>
              <a:t>Titel</a:t>
            </a:r>
            <a:endParaRPr lang="nl-NL" dirty="0"/>
          </a:p>
        </p:txBody>
      </p:sp>
      <p:sp>
        <p:nvSpPr>
          <p:cNvPr id="7" name="Tijdelijke aanduiding voor inhoud 7"/>
          <p:cNvSpPr>
            <a:spLocks noGrp="1"/>
          </p:cNvSpPr>
          <p:nvPr>
            <p:ph sz="quarter" idx="13"/>
          </p:nvPr>
        </p:nvSpPr>
        <p:spPr>
          <a:xfrm>
            <a:off x="708790" y="2174875"/>
            <a:ext cx="6175375" cy="32385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latin typeface="+mn-lt"/>
              </a:defRPr>
            </a:lvl1pPr>
            <a:lvl2pPr>
              <a:defRPr sz="1400">
                <a:latin typeface="+mn-lt"/>
              </a:defRPr>
            </a:lvl2pPr>
            <a:lvl3pPr marL="914400" indent="0">
              <a:buNone/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2243319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foto_volbeel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651760"/>
            <a:ext cx="4419600" cy="4206240"/>
          </a:xfrm>
          <a:prstGeom prst="rect">
            <a:avLst/>
          </a:prstGeom>
        </p:spPr>
      </p:pic>
      <p:sp>
        <p:nvSpPr>
          <p:cNvPr id="4" name="Titel 1"/>
          <p:cNvSpPr>
            <a:spLocks noGrp="1"/>
          </p:cNvSpPr>
          <p:nvPr>
            <p:ph type="ctrTitle" hasCustomPrompt="1"/>
          </p:nvPr>
        </p:nvSpPr>
        <p:spPr>
          <a:xfrm>
            <a:off x="483477" y="4041963"/>
            <a:ext cx="2488324" cy="470627"/>
          </a:xfrm>
        </p:spPr>
        <p:txBody>
          <a:bodyPr>
            <a:noAutofit/>
          </a:bodyPr>
          <a:lstStyle>
            <a:lvl1pPr algn="l">
              <a:defRPr sz="4000" i="1">
                <a:solidFill>
                  <a:schemeClr val="bg1"/>
                </a:solidFill>
              </a:defRPr>
            </a:lvl1pPr>
          </a:lstStyle>
          <a:p>
            <a:r>
              <a:rPr lang="nl-NL" dirty="0" smtClean="0"/>
              <a:t>Titel</a:t>
            </a:r>
            <a:endParaRPr lang="nl-NL" dirty="0"/>
          </a:p>
        </p:txBody>
      </p:sp>
      <p:sp>
        <p:nvSpPr>
          <p:cNvPr id="5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483477" y="4724400"/>
            <a:ext cx="2488324" cy="496614"/>
          </a:xfrm>
        </p:spPr>
        <p:txBody>
          <a:bodyPr/>
          <a:lstStyle>
            <a:lvl1pPr marL="0" indent="0" algn="l">
              <a:buNone/>
              <a:defRPr b="1" i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Ondertitel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22774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722313" y="1464003"/>
            <a:ext cx="4270101" cy="4926287"/>
          </a:xfrm>
        </p:spPr>
        <p:txBody>
          <a:bodyPr anchor="t">
            <a:normAutofit/>
          </a:bodyPr>
          <a:lstStyle>
            <a:lvl1pPr algn="l">
              <a:defRPr sz="1400" b="0" cap="none" baseline="0">
                <a:latin typeface="+mn-lt"/>
              </a:defRPr>
            </a:lvl1pPr>
          </a:lstStyle>
          <a:p>
            <a:r>
              <a:rPr lang="nl-NL" cap="none" baseline="0" dirty="0" smtClean="0">
                <a:latin typeface="+mn-lt"/>
              </a:rPr>
              <a:t>Typ hier uw tekst. </a:t>
            </a:r>
            <a:endParaRPr lang="nl-NL" dirty="0"/>
          </a:p>
        </p:txBody>
      </p:sp>
      <p:sp>
        <p:nvSpPr>
          <p:cNvPr id="7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722313" y="668010"/>
            <a:ext cx="4270101" cy="530170"/>
          </a:xfrm>
        </p:spPr>
        <p:txBody>
          <a:bodyPr anchor="b">
            <a:noAutofit/>
          </a:bodyPr>
          <a:lstStyle>
            <a:lvl1pPr marL="0" indent="0">
              <a:buNone/>
              <a:defRPr sz="2400" b="0" i="1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 smtClean="0"/>
              <a:t>Titel</a:t>
            </a:r>
            <a:endParaRPr lang="en-US" dirty="0" smtClean="0"/>
          </a:p>
        </p:txBody>
      </p:sp>
      <p:pic>
        <p:nvPicPr>
          <p:cNvPr id="4" name="Afbeelding 3" descr="inzetfoto_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571" y="1588636"/>
            <a:ext cx="3192418" cy="2128279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571" y="3828674"/>
            <a:ext cx="3192418" cy="2128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671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ot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48" y="0"/>
            <a:ext cx="9159393" cy="6869544"/>
          </a:xfrm>
          <a:prstGeom prst="rect">
            <a:avLst/>
          </a:prstGeom>
        </p:spPr>
      </p:pic>
      <p:sp>
        <p:nvSpPr>
          <p:cNvPr id="4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538315"/>
            <a:ext cx="3495368" cy="1259913"/>
          </a:xfrm>
        </p:spPr>
        <p:txBody>
          <a:bodyPr anchor="t">
            <a:normAutofit/>
          </a:bodyPr>
          <a:lstStyle>
            <a:lvl1pPr algn="l">
              <a:defRPr sz="2400" b="1" i="1">
                <a:solidFill>
                  <a:schemeClr val="bg1"/>
                </a:solidFill>
              </a:defRPr>
            </a:lvl1pPr>
          </a:lstStyle>
          <a:p>
            <a:r>
              <a:rPr lang="nl-NL" dirty="0" smtClean="0"/>
              <a:t>Slotzin</a:t>
            </a:r>
            <a:endParaRPr lang="nl-NL" dirty="0"/>
          </a:p>
        </p:txBody>
      </p:sp>
      <p:sp>
        <p:nvSpPr>
          <p:cNvPr id="5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798228"/>
            <a:ext cx="2743200" cy="804862"/>
          </a:xfrm>
        </p:spPr>
        <p:txBody>
          <a:bodyPr/>
          <a:lstStyle>
            <a:lvl1pPr marL="0" indent="0">
              <a:buNone/>
              <a:defRPr sz="1400" i="1" baseline="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err="1" smtClean="0"/>
              <a:t>Einde</a:t>
            </a:r>
            <a:r>
              <a:rPr lang="en-US" dirty="0" smtClean="0"/>
              <a:t> </a:t>
            </a:r>
            <a:r>
              <a:rPr lang="en-US" dirty="0" err="1" smtClean="0"/>
              <a:t>presentatie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7060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105BD-0121-4662-85F5-F5B32B0BAE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4147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5B517-250A-4A88-89E3-EAEA75E2F2A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9485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393" cy="6869545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710587" y="1299206"/>
            <a:ext cx="6097837" cy="4194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Titel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10588" y="2104223"/>
            <a:ext cx="6097836" cy="40957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err="1" smtClean="0"/>
              <a:t>Klik</a:t>
            </a:r>
            <a:r>
              <a:rPr lang="en-US" dirty="0" smtClean="0"/>
              <a:t> om de </a:t>
            </a:r>
            <a:r>
              <a:rPr lang="en-US" dirty="0" err="1" smtClean="0"/>
              <a:t>tekststijl</a:t>
            </a:r>
            <a:r>
              <a:rPr lang="en-US" dirty="0" smtClean="0"/>
              <a:t> van het model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bewerken</a:t>
            </a:r>
            <a:endParaRPr lang="en-US" dirty="0" smtClean="0"/>
          </a:p>
          <a:p>
            <a:pPr lvl="1"/>
            <a:r>
              <a:rPr lang="en-US" dirty="0" err="1" smtClean="0"/>
              <a:t>Tweede</a:t>
            </a:r>
            <a:r>
              <a:rPr lang="en-US" dirty="0" smtClean="0"/>
              <a:t> </a:t>
            </a:r>
            <a:r>
              <a:rPr lang="en-US" dirty="0" err="1" smtClean="0"/>
              <a:t>niveau</a:t>
            </a:r>
            <a:endParaRPr lang="en-US" dirty="0" smtClean="0"/>
          </a:p>
          <a:p>
            <a:pPr lvl="2"/>
            <a:r>
              <a:rPr lang="en-US" dirty="0" err="1" smtClean="0"/>
              <a:t>Derde</a:t>
            </a:r>
            <a:r>
              <a:rPr lang="en-US" dirty="0" smtClean="0"/>
              <a:t> </a:t>
            </a:r>
            <a:r>
              <a:rPr lang="en-US" dirty="0" err="1" smtClean="0"/>
              <a:t>niveau</a:t>
            </a:r>
            <a:endParaRPr lang="en-US" dirty="0" smtClean="0"/>
          </a:p>
          <a:p>
            <a:pPr lvl="3"/>
            <a:r>
              <a:rPr lang="en-US" dirty="0" err="1" smtClean="0"/>
              <a:t>Vierde</a:t>
            </a:r>
            <a:r>
              <a:rPr lang="en-US" dirty="0" smtClean="0"/>
              <a:t> </a:t>
            </a:r>
            <a:r>
              <a:rPr lang="en-US" dirty="0" err="1" smtClean="0"/>
              <a:t>niveau</a:t>
            </a:r>
            <a:endParaRPr lang="en-US" dirty="0" smtClean="0"/>
          </a:p>
          <a:p>
            <a:pPr lvl="4"/>
            <a:r>
              <a:rPr lang="en-US" dirty="0" err="1" smtClean="0"/>
              <a:t>Vijfde</a:t>
            </a:r>
            <a:r>
              <a:rPr lang="en-US" dirty="0" smtClean="0"/>
              <a:t> </a:t>
            </a:r>
            <a:r>
              <a:rPr lang="en-US" dirty="0" err="1" smtClean="0"/>
              <a:t>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47482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9" r:id="rId9"/>
    <p:sldLayoutId id="2147483661" r:id="rId10"/>
  </p:sldLayoutIdLst>
  <p:txStyles>
    <p:titleStyle>
      <a:lvl1pPr algn="l" defTabSz="457200" rtl="0" eaLnBrk="1" latinLnBrk="0" hangingPunct="1">
        <a:spcBef>
          <a:spcPct val="0"/>
        </a:spcBef>
        <a:buNone/>
        <a:defRPr sz="2400" i="1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5" Type="http://schemas.openxmlformats.org/officeDocument/2006/relationships/slide" Target="slide12.xml"/><Relationship Id="rId4" Type="http://schemas.openxmlformats.org/officeDocument/2006/relationships/slide" Target="slide4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5" Type="http://schemas.openxmlformats.org/officeDocument/2006/relationships/slide" Target="slide14.xml"/><Relationship Id="rId4" Type="http://schemas.openxmlformats.org/officeDocument/2006/relationships/slide" Target="slide4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ienvooronderwijs.nl/zien-voor-ouders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riestar-educatief.nl/inschrijven-nieuwsbrief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zienvooronderwijs.nl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7.png"/><Relationship Id="rId4" Type="http://schemas.openxmlformats.org/officeDocument/2006/relationships/hyperlink" Target="http://www.zienvooronderwijs.nl/scholing_PO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8.xml"/><Relationship Id="rId4" Type="http://schemas.openxmlformats.org/officeDocument/2006/relationships/slide" Target="slide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8.xml"/><Relationship Id="rId4" Type="http://schemas.openxmlformats.org/officeDocument/2006/relationships/slide" Target="slide1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8.xml"/><Relationship Id="rId4" Type="http://schemas.openxmlformats.org/officeDocument/2006/relationships/slide" Target="slide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slide" Target="slide44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slide" Target="slide10.xml"/><Relationship Id="rId4" Type="http://schemas.openxmlformats.org/officeDocument/2006/relationships/slide" Target="slide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pic>
        <p:nvPicPr>
          <p:cNvPr id="14" name="Afbeelding 13" descr="frame_onderwijsadvie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651760"/>
            <a:ext cx="4419600" cy="420624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543550" y="5186363"/>
            <a:ext cx="3272904" cy="257175"/>
          </a:xfrm>
        </p:spPr>
        <p:txBody>
          <a:bodyPr/>
          <a:lstStyle/>
          <a:p>
            <a:r>
              <a:rPr lang="nl-NL" dirty="0" smtClean="0"/>
              <a:t>Inzicht in ZIEN!</a:t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r>
              <a:rPr lang="nl-NL" sz="2000" dirty="0" smtClean="0"/>
              <a:t>Een opfrisser om de ZIEN!-kennis te activeren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/>
            </a:r>
            <a:br>
              <a:rPr lang="nl-NL" dirty="0" smtClean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5669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 bwMode="auto">
          <a:xfrm>
            <a:off x="-1324794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9pPr>
          </a:lstStyle>
          <a:p>
            <a:r>
              <a:rPr lang="nl-NL" dirty="0" smtClean="0">
                <a:solidFill>
                  <a:schemeClr val="accent3"/>
                </a:solidFill>
              </a:rPr>
              <a:t>Goed geantwoord!</a:t>
            </a:r>
            <a:endParaRPr lang="nl-NL" dirty="0">
              <a:solidFill>
                <a:schemeClr val="accent3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2627783" y="2276872"/>
            <a:ext cx="61389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 smtClean="0">
                <a:latin typeface="+mj-lt"/>
              </a:rPr>
              <a:t>Betrokkenheid is een houding of toestand die verbondenheid uitdrukt met een activiteit of taak waarmee het kind bezig is.</a:t>
            </a:r>
          </a:p>
          <a:p>
            <a:endParaRPr lang="nl-NL" dirty="0" smtClean="0"/>
          </a:p>
          <a:p>
            <a:pPr marL="285750" indent="-285750">
              <a:buFont typeface="Arial" charset="0"/>
              <a:buChar char="•"/>
            </a:pPr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" y="1007312"/>
            <a:ext cx="2529149" cy="506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73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 bwMode="auto">
          <a:xfrm>
            <a:off x="143508" y="1102431"/>
            <a:ext cx="7772400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9pPr>
          </a:lstStyle>
          <a:p>
            <a:r>
              <a:rPr lang="nl-NL" sz="3200" dirty="0" smtClean="0">
                <a:solidFill>
                  <a:srgbClr val="92D050"/>
                </a:solidFill>
              </a:rPr>
              <a:t>Bij welke dimensie horen deze stellingen?</a:t>
            </a:r>
            <a:endParaRPr lang="nl-NL" sz="3200" dirty="0">
              <a:solidFill>
                <a:srgbClr val="92D050"/>
              </a:solidFill>
            </a:endParaRPr>
          </a:p>
        </p:txBody>
      </p:sp>
      <p:pic>
        <p:nvPicPr>
          <p:cNvPr id="6" name="Tijdelijke aanduiding voor inhoud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93691" y="2254559"/>
            <a:ext cx="4300780" cy="4293097"/>
          </a:xfrm>
          <a:prstGeom prst="rect">
            <a:avLst/>
          </a:prstGeom>
        </p:spPr>
      </p:pic>
      <p:grpSp>
        <p:nvGrpSpPr>
          <p:cNvPr id="2" name="Groep 1"/>
          <p:cNvGrpSpPr/>
          <p:nvPr/>
        </p:nvGrpSpPr>
        <p:grpSpPr>
          <a:xfrm>
            <a:off x="4666946" y="2370455"/>
            <a:ext cx="3853594" cy="3744416"/>
            <a:chOff x="2518606" y="2708920"/>
            <a:chExt cx="3853594" cy="3744416"/>
          </a:xfrm>
        </p:grpSpPr>
        <p:sp>
          <p:nvSpPr>
            <p:cNvPr id="7" name="Ovaal 6">
              <a:hlinkClick r:id="rId4" action="ppaction://hlinksldjump"/>
            </p:cNvPr>
            <p:cNvSpPr/>
            <p:nvPr/>
          </p:nvSpPr>
          <p:spPr>
            <a:xfrm>
              <a:off x="3923928" y="2708920"/>
              <a:ext cx="1008112" cy="122413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" name="Ovaal 7">
              <a:hlinkClick r:id="rId4" action="ppaction://hlinksldjump"/>
            </p:cNvPr>
            <p:cNvSpPr/>
            <p:nvPr/>
          </p:nvSpPr>
          <p:spPr>
            <a:xfrm>
              <a:off x="5292080" y="3933056"/>
              <a:ext cx="1080120" cy="93610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" name="Ovaal 8">
              <a:hlinkClick r:id="rId5" action="ppaction://hlinksldjump"/>
            </p:cNvPr>
            <p:cNvSpPr/>
            <p:nvPr/>
          </p:nvSpPr>
          <p:spPr>
            <a:xfrm>
              <a:off x="4752020" y="5517232"/>
              <a:ext cx="1080120" cy="93610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Ovaal 9">
              <a:hlinkClick r:id="rId4" action="ppaction://hlinksldjump"/>
            </p:cNvPr>
            <p:cNvSpPr/>
            <p:nvPr/>
          </p:nvSpPr>
          <p:spPr>
            <a:xfrm>
              <a:off x="3059832" y="5517232"/>
              <a:ext cx="1080120" cy="93610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" name="Ovaal 10">
              <a:hlinkClick r:id="rId4" action="ppaction://hlinksldjump"/>
            </p:cNvPr>
            <p:cNvSpPr/>
            <p:nvPr/>
          </p:nvSpPr>
          <p:spPr>
            <a:xfrm>
              <a:off x="2518606" y="3933056"/>
              <a:ext cx="1080120" cy="93610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Stroomdiagram: Uitstel 11">
              <a:hlinkClick r:id="rId4" action="ppaction://hlinksldjump"/>
            </p:cNvPr>
            <p:cNvSpPr/>
            <p:nvPr/>
          </p:nvSpPr>
          <p:spPr>
            <a:xfrm>
              <a:off x="4427984" y="4329100"/>
              <a:ext cx="504056" cy="972108"/>
            </a:xfrm>
            <a:prstGeom prst="flowChartDelay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" name="Stroomdiagram: Uitstel 12">
              <a:hlinkClick r:id="rId4" action="ppaction://hlinksldjump"/>
            </p:cNvPr>
            <p:cNvSpPr/>
            <p:nvPr/>
          </p:nvSpPr>
          <p:spPr>
            <a:xfrm flipH="1">
              <a:off x="3923928" y="4329100"/>
              <a:ext cx="504056" cy="972108"/>
            </a:xfrm>
            <a:prstGeom prst="flowChartDelay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4" name="Tekstvak 13"/>
          <p:cNvSpPr txBox="1"/>
          <p:nvPr/>
        </p:nvSpPr>
        <p:spPr>
          <a:xfrm>
            <a:off x="692848" y="3900312"/>
            <a:ext cx="37444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b="1" dirty="0" smtClean="0">
                <a:solidFill>
                  <a:srgbClr val="92D050"/>
                </a:solidFill>
                <a:latin typeface="+mj-lt"/>
              </a:rPr>
              <a:t>Klik op het plaatje met het juiste antwoord</a:t>
            </a:r>
            <a:endParaRPr lang="nl-NL" sz="1100" b="1" dirty="0">
              <a:solidFill>
                <a:srgbClr val="92D050"/>
              </a:solidFill>
              <a:latin typeface="+mj-lt"/>
            </a:endParaRPr>
          </a:p>
        </p:txBody>
      </p:sp>
      <p:sp>
        <p:nvSpPr>
          <p:cNvPr id="16" name="Ondertitel 2"/>
          <p:cNvSpPr txBox="1">
            <a:spLocks/>
          </p:cNvSpPr>
          <p:nvPr/>
        </p:nvSpPr>
        <p:spPr bwMode="auto">
          <a:xfrm>
            <a:off x="404816" y="2190435"/>
            <a:ext cx="4032448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>
                <a:solidFill>
                  <a:srgbClr val="3C72B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o"/>
              <a:defRPr sz="2800">
                <a:solidFill>
                  <a:srgbClr val="3C72B3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defRPr sz="2400">
                <a:solidFill>
                  <a:srgbClr val="3C72B3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3C72B3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nl-NL" sz="1800" b="0" dirty="0" smtClean="0">
                <a:solidFill>
                  <a:schemeClr val="tx1"/>
                </a:solidFill>
              </a:rPr>
              <a:t>Het kind… </a:t>
            </a:r>
          </a:p>
          <a:p>
            <a:pPr>
              <a:buFont typeface="Arial" charset="0"/>
              <a:buChar char="•"/>
            </a:pPr>
            <a:r>
              <a:rPr lang="nl-NL" sz="1800" b="0" dirty="0">
                <a:solidFill>
                  <a:schemeClr val="tx1"/>
                </a:solidFill>
              </a:rPr>
              <a:t>r</a:t>
            </a:r>
            <a:r>
              <a:rPr lang="nl-NL" sz="1800" b="0" dirty="0" smtClean="0">
                <a:solidFill>
                  <a:schemeClr val="tx1"/>
                </a:solidFill>
              </a:rPr>
              <a:t>egelt eigen zaken.</a:t>
            </a:r>
          </a:p>
          <a:p>
            <a:pPr>
              <a:buFont typeface="Arial" charset="0"/>
              <a:buChar char="•"/>
            </a:pPr>
            <a:r>
              <a:rPr lang="nl-NL" sz="1800" b="0" dirty="0">
                <a:solidFill>
                  <a:schemeClr val="tx1"/>
                </a:solidFill>
              </a:rPr>
              <a:t>z</a:t>
            </a:r>
            <a:r>
              <a:rPr lang="nl-NL" sz="1800" b="0" dirty="0" smtClean="0">
                <a:solidFill>
                  <a:schemeClr val="tx1"/>
                </a:solidFill>
              </a:rPr>
              <a:t>egt wat het ergens van vindt.</a:t>
            </a:r>
          </a:p>
          <a:p>
            <a:pPr marL="457200" indent="-457200">
              <a:buFont typeface="Arial" charset="0"/>
              <a:buChar char="•"/>
            </a:pPr>
            <a:endParaRPr lang="nl-NL" sz="1800" b="0" dirty="0" smtClean="0">
              <a:solidFill>
                <a:schemeClr val="tx1"/>
              </a:solidFill>
            </a:endParaRPr>
          </a:p>
          <a:p>
            <a:pPr marL="457200" indent="-457200">
              <a:buFont typeface="Arial" charset="0"/>
              <a:buChar char="•"/>
            </a:pPr>
            <a:endParaRPr lang="nl-N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44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 bwMode="auto">
          <a:xfrm>
            <a:off x="0" y="341784"/>
            <a:ext cx="5533206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9pPr>
          </a:lstStyle>
          <a:p>
            <a:r>
              <a:rPr lang="nl-NL" dirty="0" smtClean="0">
                <a:solidFill>
                  <a:schemeClr val="accent3"/>
                </a:solidFill>
              </a:rPr>
              <a:t>Goed geantwoord!</a:t>
            </a:r>
            <a:endParaRPr lang="nl-NL" dirty="0">
              <a:solidFill>
                <a:schemeClr val="accent3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446856" y="1724189"/>
            <a:ext cx="828092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950" dirty="0" smtClean="0">
                <a:latin typeface="+mj-lt"/>
              </a:rPr>
              <a:t>Sociale autonomie is de vaardigheid om in sociale omgang je eigen keuzes te maken en daarbij te blijven.</a:t>
            </a:r>
          </a:p>
          <a:p>
            <a:endParaRPr lang="nl-NL" dirty="0" smtClean="0"/>
          </a:p>
          <a:p>
            <a:pPr marL="285750" indent="-285750">
              <a:buFont typeface="Arial" charset="0"/>
              <a:buChar char="•"/>
            </a:pP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090" y="3210089"/>
            <a:ext cx="2838451" cy="289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56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 bwMode="auto">
          <a:xfrm>
            <a:off x="143508" y="1102431"/>
            <a:ext cx="7772400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9pPr>
          </a:lstStyle>
          <a:p>
            <a:r>
              <a:rPr lang="nl-NL" sz="3200" dirty="0" smtClean="0">
                <a:solidFill>
                  <a:schemeClr val="accent3"/>
                </a:solidFill>
              </a:rPr>
              <a:t>Bij welke dimensie horen deze stellingen?</a:t>
            </a:r>
            <a:endParaRPr lang="nl-NL" sz="3200" dirty="0">
              <a:solidFill>
                <a:schemeClr val="accent3"/>
              </a:solidFill>
            </a:endParaRPr>
          </a:p>
        </p:txBody>
      </p:sp>
      <p:pic>
        <p:nvPicPr>
          <p:cNvPr id="6" name="Tijdelijke aanduiding voor inhoud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93691" y="2254559"/>
            <a:ext cx="4300780" cy="4293097"/>
          </a:xfrm>
          <a:prstGeom prst="rect">
            <a:avLst/>
          </a:prstGeom>
        </p:spPr>
      </p:pic>
      <p:grpSp>
        <p:nvGrpSpPr>
          <p:cNvPr id="2" name="Groep 1"/>
          <p:cNvGrpSpPr/>
          <p:nvPr/>
        </p:nvGrpSpPr>
        <p:grpSpPr>
          <a:xfrm>
            <a:off x="4617284" y="2370455"/>
            <a:ext cx="3853594" cy="3744416"/>
            <a:chOff x="2518606" y="2708920"/>
            <a:chExt cx="3853594" cy="3744416"/>
          </a:xfrm>
        </p:grpSpPr>
        <p:sp>
          <p:nvSpPr>
            <p:cNvPr id="7" name="Ovaal 6">
              <a:hlinkClick r:id="rId4" action="ppaction://hlinksldjump"/>
            </p:cNvPr>
            <p:cNvSpPr/>
            <p:nvPr/>
          </p:nvSpPr>
          <p:spPr>
            <a:xfrm>
              <a:off x="3923928" y="2708920"/>
              <a:ext cx="1008112" cy="122413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" name="Ovaal 7">
              <a:hlinkClick r:id="rId4" action="ppaction://hlinksldjump"/>
            </p:cNvPr>
            <p:cNvSpPr/>
            <p:nvPr/>
          </p:nvSpPr>
          <p:spPr>
            <a:xfrm>
              <a:off x="5292080" y="3933056"/>
              <a:ext cx="1080120" cy="93610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" name="Ovaal 8">
              <a:hlinkClick r:id="rId4" action="ppaction://hlinksldjump"/>
            </p:cNvPr>
            <p:cNvSpPr/>
            <p:nvPr/>
          </p:nvSpPr>
          <p:spPr>
            <a:xfrm>
              <a:off x="4752020" y="5517232"/>
              <a:ext cx="1080120" cy="93610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Ovaal 9">
              <a:hlinkClick r:id="rId4" action="ppaction://hlinksldjump"/>
            </p:cNvPr>
            <p:cNvSpPr/>
            <p:nvPr/>
          </p:nvSpPr>
          <p:spPr>
            <a:xfrm>
              <a:off x="3059832" y="5517232"/>
              <a:ext cx="1080120" cy="93610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" name="Ovaal 10">
              <a:hlinkClick r:id="rId4" action="ppaction://hlinksldjump"/>
            </p:cNvPr>
            <p:cNvSpPr/>
            <p:nvPr/>
          </p:nvSpPr>
          <p:spPr>
            <a:xfrm>
              <a:off x="2518606" y="3933056"/>
              <a:ext cx="1080120" cy="93610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Stroomdiagram: Uitstel 11">
              <a:hlinkClick r:id="rId4" action="ppaction://hlinksldjump"/>
            </p:cNvPr>
            <p:cNvSpPr/>
            <p:nvPr/>
          </p:nvSpPr>
          <p:spPr>
            <a:xfrm>
              <a:off x="4427984" y="4329100"/>
              <a:ext cx="504056" cy="972108"/>
            </a:xfrm>
            <a:prstGeom prst="flowChartDelay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" name="Stroomdiagram: Uitstel 12">
              <a:hlinkClick r:id="rId5" action="ppaction://hlinksldjump"/>
            </p:cNvPr>
            <p:cNvSpPr/>
            <p:nvPr/>
          </p:nvSpPr>
          <p:spPr>
            <a:xfrm flipH="1">
              <a:off x="3923928" y="4329100"/>
              <a:ext cx="504056" cy="972108"/>
            </a:xfrm>
            <a:prstGeom prst="flowChartDelay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4" name="Tekstvak 13"/>
          <p:cNvSpPr txBox="1"/>
          <p:nvPr/>
        </p:nvSpPr>
        <p:spPr>
          <a:xfrm>
            <a:off x="692848" y="3900312"/>
            <a:ext cx="37444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b="1" dirty="0" smtClean="0">
                <a:solidFill>
                  <a:schemeClr val="accent3"/>
                </a:solidFill>
                <a:latin typeface="+mj-lt"/>
              </a:rPr>
              <a:t>Klik op het plaatje met het juiste antwoord</a:t>
            </a:r>
            <a:endParaRPr lang="nl-NL" sz="11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16" name="Ondertitel 2"/>
          <p:cNvSpPr txBox="1">
            <a:spLocks/>
          </p:cNvSpPr>
          <p:nvPr/>
        </p:nvSpPr>
        <p:spPr bwMode="auto">
          <a:xfrm>
            <a:off x="404816" y="2365916"/>
            <a:ext cx="3988875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>
                <a:solidFill>
                  <a:srgbClr val="3C72B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o"/>
              <a:defRPr sz="2800">
                <a:solidFill>
                  <a:srgbClr val="3C72B3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defRPr sz="2400">
                <a:solidFill>
                  <a:srgbClr val="3C72B3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3C72B3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nl-NL" sz="1800" b="0" dirty="0" smtClean="0">
                <a:solidFill>
                  <a:schemeClr val="tx1"/>
                </a:solidFill>
              </a:rPr>
              <a:t>Het kind… </a:t>
            </a:r>
          </a:p>
          <a:p>
            <a:pPr>
              <a:buFont typeface="Arial" charset="0"/>
              <a:buChar char="•"/>
            </a:pPr>
            <a:r>
              <a:rPr lang="nl-NL" sz="1800" b="0" dirty="0">
                <a:solidFill>
                  <a:schemeClr val="tx1"/>
                </a:solidFill>
              </a:rPr>
              <a:t>k</a:t>
            </a:r>
            <a:r>
              <a:rPr lang="nl-NL" sz="1800" b="0" dirty="0" smtClean="0">
                <a:solidFill>
                  <a:schemeClr val="tx1"/>
                </a:solidFill>
              </a:rPr>
              <a:t>omt opgewekt over.</a:t>
            </a:r>
          </a:p>
          <a:p>
            <a:pPr>
              <a:buFont typeface="Arial" charset="0"/>
              <a:buChar char="•"/>
            </a:pPr>
            <a:r>
              <a:rPr lang="nl-NL" sz="1800" b="0" dirty="0" smtClean="0">
                <a:solidFill>
                  <a:schemeClr val="tx1"/>
                </a:solidFill>
              </a:rPr>
              <a:t>gaat graag naar school.</a:t>
            </a:r>
          </a:p>
          <a:p>
            <a:pPr marL="457200" indent="-457200">
              <a:buFont typeface="Arial" charset="0"/>
              <a:buChar char="•"/>
            </a:pPr>
            <a:endParaRPr lang="nl-NL" sz="1800" b="0" dirty="0" smtClean="0">
              <a:solidFill>
                <a:schemeClr val="tx1"/>
              </a:solidFill>
            </a:endParaRPr>
          </a:p>
          <a:p>
            <a:pPr marL="457200" indent="-457200">
              <a:buFont typeface="Arial" charset="0"/>
              <a:buChar char="•"/>
            </a:pPr>
            <a:endParaRPr lang="nl-N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38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 bwMode="auto">
          <a:xfrm>
            <a:off x="200025" y="446088"/>
            <a:ext cx="491884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9pPr>
          </a:lstStyle>
          <a:p>
            <a:r>
              <a:rPr lang="nl-NL" dirty="0" smtClean="0">
                <a:solidFill>
                  <a:schemeClr val="accent3"/>
                </a:solidFill>
              </a:rPr>
              <a:t>Goed geantwoord!</a:t>
            </a:r>
            <a:endParaRPr lang="nl-NL" dirty="0">
              <a:solidFill>
                <a:schemeClr val="accent3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485793" y="1700808"/>
            <a:ext cx="6030423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950" dirty="0" smtClean="0">
                <a:latin typeface="+mj-lt"/>
              </a:rPr>
              <a:t>Welbevinden is een momentane, actuele toestand van een zich goed voelen en manifesteert zich binnen de groep waarin het kind zich bevindt.</a:t>
            </a:r>
          </a:p>
          <a:p>
            <a:endParaRPr lang="nl-NL" dirty="0" smtClean="0"/>
          </a:p>
          <a:p>
            <a:pPr marL="285750" indent="-285750">
              <a:buFont typeface="Arial" charset="0"/>
              <a:buChar char="•"/>
            </a:pP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515" y="775158"/>
            <a:ext cx="2872485" cy="5750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12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7163" y="4041963"/>
            <a:ext cx="3071812" cy="470627"/>
          </a:xfrm>
        </p:spPr>
        <p:txBody>
          <a:bodyPr/>
          <a:lstStyle/>
          <a:p>
            <a:r>
              <a:rPr lang="nl-NL" dirty="0" smtClean="0"/>
              <a:t>Goed invullen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91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nl-NL" altLang="nl-NL" smtClean="0"/>
              <a:t>Wat betekenen de schaalwaarden?</a:t>
            </a:r>
          </a:p>
        </p:txBody>
      </p:sp>
      <p:graphicFrame>
        <p:nvGraphicFramePr>
          <p:cNvPr id="6" name="Tijdelijke aanduiding voor inhoud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2732864"/>
              </p:ext>
            </p:extLst>
          </p:nvPr>
        </p:nvGraphicFramePr>
        <p:xfrm>
          <a:off x="185739" y="1914525"/>
          <a:ext cx="8786811" cy="42814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8437"/>
                <a:gridCol w="5637582"/>
                <a:gridCol w="1180792"/>
              </a:tblGrid>
              <a:tr h="370845"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Schaal:</a:t>
                      </a:r>
                      <a:endParaRPr lang="nl-NL" sz="1800" dirty="0"/>
                    </a:p>
                  </a:txBody>
                  <a:tcPr marL="91451" marR="91451" marT="45721" marB="45721"/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Dit</a:t>
                      </a:r>
                      <a:r>
                        <a:rPr lang="nl-NL" sz="1800" baseline="0" dirty="0" smtClean="0"/>
                        <a:t> betekent</a:t>
                      </a:r>
                      <a:endParaRPr lang="nl-NL" sz="1800" dirty="0"/>
                    </a:p>
                  </a:txBody>
                  <a:tcPr marL="91451" marR="91451" marT="45721" marB="45721"/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Score</a:t>
                      </a:r>
                      <a:endParaRPr lang="nl-NL" sz="1800" dirty="0"/>
                    </a:p>
                  </a:txBody>
                  <a:tcPr marL="91451" marR="91451" marT="45721" marB="45721"/>
                </a:tc>
              </a:tr>
              <a:tr h="40158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Dit klopt niet</a:t>
                      </a:r>
                    </a:p>
                  </a:txBody>
                  <a:tcPr marL="68588" marR="68588" marT="36196" marB="36196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De leerling laat het gedrag </a:t>
                      </a:r>
                      <a:r>
                        <a:rPr lang="nl-NL" sz="1800" b="1" u="sng" dirty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nooit</a:t>
                      </a:r>
                      <a:r>
                        <a:rPr lang="nl-NL" sz="1800" dirty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 zien.</a:t>
                      </a:r>
                    </a:p>
                  </a:txBody>
                  <a:tcPr marL="68588" marR="68588" marT="36196" marB="36196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 smtClean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1</a:t>
                      </a:r>
                      <a:endParaRPr lang="nl-NL" sz="1800" dirty="0">
                        <a:solidFill>
                          <a:srgbClr val="80000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8" marR="68588" marT="36196" marB="36196"/>
                </a:tc>
              </a:tr>
              <a:tr h="1389146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Dit klopt een beetje</a:t>
                      </a:r>
                    </a:p>
                  </a:txBody>
                  <a:tcPr marL="68588" marR="68588" marT="36196" marB="36196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De leerling laat het gedrag </a:t>
                      </a:r>
                      <a:r>
                        <a:rPr lang="nl-NL" sz="1800" b="1" u="sng" dirty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te weinig </a:t>
                      </a:r>
                      <a:r>
                        <a:rPr lang="nl-NL" sz="1800" dirty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zien, </a:t>
                      </a:r>
                      <a:r>
                        <a:rPr lang="nl-NL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veel minder dan leeftijdgenoten </a:t>
                      </a:r>
                      <a:r>
                        <a:rPr lang="nl-NL" sz="1800" dirty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en alleen als de </a:t>
                      </a:r>
                      <a:r>
                        <a:rPr lang="nl-NL" sz="1800" b="1" u="sng" dirty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situatie</a:t>
                      </a:r>
                      <a:r>
                        <a:rPr lang="nl-NL" sz="1800" u="sng" dirty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nl-NL" sz="1800" i="1" u="sng" dirty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uitnodigt</a:t>
                      </a:r>
                      <a:r>
                        <a:rPr lang="nl-NL" sz="1800" u="sng" dirty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nl-NL" sz="1800" dirty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tot het gedrag, bijvoorbeeld op aansporing van de leerkracht.</a:t>
                      </a:r>
                    </a:p>
                  </a:txBody>
                  <a:tcPr marL="68588" marR="68588" marT="36196" marB="36196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 smtClean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2</a:t>
                      </a:r>
                      <a:endParaRPr lang="nl-NL" sz="1800" dirty="0">
                        <a:solidFill>
                          <a:srgbClr val="80000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8" marR="68588" marT="36196" marB="36196"/>
                </a:tc>
              </a:tr>
              <a:tr h="1059958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180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Dit klopt redelijk</a:t>
                      </a:r>
                    </a:p>
                  </a:txBody>
                  <a:tcPr marL="68588" marR="68588" marT="36196" marB="36196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De leerling laat het gedrag </a:t>
                      </a:r>
                      <a:r>
                        <a:rPr lang="nl-NL" sz="1800" b="1" u="sng" dirty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geregeld</a:t>
                      </a:r>
                      <a:r>
                        <a:rPr lang="nl-NL" sz="1800" dirty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 zien, </a:t>
                      </a:r>
                      <a:r>
                        <a:rPr lang="nl-NL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net zo vaak als leeftijdgenoten</a:t>
                      </a:r>
                      <a:r>
                        <a:rPr lang="nl-NL" sz="1800" dirty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, maar niet zo vaak als de </a:t>
                      </a:r>
                      <a:r>
                        <a:rPr lang="nl-NL" sz="1800" b="1" u="sng" dirty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situatie</a:t>
                      </a:r>
                      <a:r>
                        <a:rPr lang="nl-NL" sz="1800" u="sng" dirty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nl-NL" sz="1800" i="1" u="sng" dirty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lastiger</a:t>
                      </a:r>
                      <a:r>
                        <a:rPr lang="nl-NL" sz="1800" u="sng" dirty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nl-NL" sz="1800" dirty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wordt of tegenzit.</a:t>
                      </a:r>
                    </a:p>
                  </a:txBody>
                  <a:tcPr marL="68588" marR="68588" marT="36196" marB="36196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 smtClean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3</a:t>
                      </a:r>
                      <a:endParaRPr lang="nl-NL" sz="1800" dirty="0">
                        <a:solidFill>
                          <a:srgbClr val="80000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8" marR="68588" marT="36196" marB="36196"/>
                </a:tc>
              </a:tr>
              <a:tr h="1059958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180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Dit klopt helemaal</a:t>
                      </a:r>
                    </a:p>
                  </a:txBody>
                  <a:tcPr marL="68588" marR="68588" marT="36196" marB="36196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De leerling laat het gedrag </a:t>
                      </a:r>
                      <a:r>
                        <a:rPr lang="nl-NL" sz="1800" b="1" u="sng" dirty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vaak</a:t>
                      </a:r>
                      <a:r>
                        <a:rPr lang="nl-NL" sz="1800" dirty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 zien, </a:t>
                      </a:r>
                      <a:r>
                        <a:rPr lang="nl-NL" sz="18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vaker dan leeftijdgenoten</a:t>
                      </a:r>
                      <a:r>
                        <a:rPr lang="nl-NL" sz="1800" dirty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, namelijk ook als de </a:t>
                      </a:r>
                      <a:r>
                        <a:rPr lang="nl-NL" sz="1800" b="1" u="sng" dirty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situatie</a:t>
                      </a:r>
                      <a:r>
                        <a:rPr lang="nl-NL" sz="1800" dirty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 daar </a:t>
                      </a:r>
                      <a:r>
                        <a:rPr lang="nl-NL" sz="1800" i="1" u="sng" dirty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niet</a:t>
                      </a:r>
                      <a:r>
                        <a:rPr lang="nl-NL" sz="1800" dirty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 direct toe </a:t>
                      </a:r>
                      <a:r>
                        <a:rPr lang="nl-NL" sz="1800" i="1" u="sng" dirty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uitnodigt</a:t>
                      </a:r>
                      <a:r>
                        <a:rPr lang="nl-NL" sz="1800" dirty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68588" marR="68588" marT="36196" marB="36196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1800" dirty="0" smtClean="0">
                          <a:solidFill>
                            <a:srgbClr val="8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4</a:t>
                      </a:r>
                      <a:endParaRPr lang="nl-NL" sz="1800" dirty="0">
                        <a:solidFill>
                          <a:srgbClr val="80000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8" marR="68588" marT="36196" marB="36196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929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8192112"/>
              </p:ext>
            </p:extLst>
          </p:nvPr>
        </p:nvGraphicFramePr>
        <p:xfrm>
          <a:off x="457200" y="1700213"/>
          <a:ext cx="7931149" cy="37877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45907"/>
                <a:gridCol w="3427013"/>
                <a:gridCol w="3458229"/>
              </a:tblGrid>
              <a:tr h="29567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</a:rPr>
                        <a:t>Score</a:t>
                      </a:r>
                      <a:endParaRPr lang="nl-NL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2000" dirty="0">
                          <a:solidFill>
                            <a:schemeClr val="tx1"/>
                          </a:solidFill>
                          <a:effectLst/>
                        </a:rPr>
                        <a:t>Situatie nodigt </a:t>
                      </a:r>
                      <a:r>
                        <a:rPr lang="nl-NL" sz="2000" dirty="0" smtClean="0">
                          <a:solidFill>
                            <a:schemeClr val="tx1"/>
                          </a:solidFill>
                          <a:effectLst/>
                        </a:rPr>
                        <a:t>uit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nl-NL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2000" b="0" dirty="0" smtClean="0">
                          <a:solidFill>
                            <a:schemeClr val="tx1"/>
                          </a:solidFill>
                          <a:effectLst/>
                        </a:rPr>
                        <a:t>Makkelijke situatie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nl-NL" sz="20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 b="0" dirty="0" smtClean="0">
                          <a:solidFill>
                            <a:schemeClr val="tx1"/>
                          </a:solidFill>
                          <a:effectLst/>
                        </a:rPr>
                        <a:t>(maak als team concreet,</a:t>
                      </a:r>
                      <a:r>
                        <a:rPr lang="nl-NL" sz="16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b</a:t>
                      </a:r>
                      <a:r>
                        <a:rPr lang="nl-NL" sz="1600" b="0" dirty="0" smtClean="0">
                          <a:solidFill>
                            <a:schemeClr val="tx1"/>
                          </a:solidFill>
                          <a:effectLst/>
                        </a:rPr>
                        <a:t>ijvoorbeeld momenten</a:t>
                      </a:r>
                      <a:r>
                        <a:rPr lang="nl-NL" sz="16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waarop de </a:t>
                      </a:r>
                      <a:r>
                        <a:rPr lang="nl-NL" sz="1600" b="0" dirty="0" smtClean="0">
                          <a:solidFill>
                            <a:schemeClr val="tx1"/>
                          </a:solidFill>
                          <a:effectLst/>
                        </a:rPr>
                        <a:t>leerkracht </a:t>
                      </a:r>
                      <a:r>
                        <a:rPr lang="nl-NL" sz="1600" b="0" dirty="0">
                          <a:solidFill>
                            <a:schemeClr val="tx1"/>
                          </a:solidFill>
                          <a:effectLst/>
                        </a:rPr>
                        <a:t>ondersteunt of </a:t>
                      </a:r>
                      <a:r>
                        <a:rPr lang="nl-NL" sz="1600" b="0" dirty="0" smtClean="0">
                          <a:solidFill>
                            <a:schemeClr val="tx1"/>
                          </a:solidFill>
                          <a:effectLst/>
                        </a:rPr>
                        <a:t>de leiding heeft, </a:t>
                      </a:r>
                      <a:r>
                        <a:rPr lang="nl-NL" sz="1600" b="0" dirty="0">
                          <a:solidFill>
                            <a:schemeClr val="tx1"/>
                          </a:solidFill>
                          <a:effectLst/>
                        </a:rPr>
                        <a:t>medeleerlingen zijn flexibel of nemen juist de leiding (net wat kind nodig heeft)</a:t>
                      </a:r>
                      <a:endParaRPr lang="nl-NL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2000" dirty="0" smtClean="0">
                          <a:solidFill>
                            <a:schemeClr val="tx1"/>
                          </a:solidFill>
                          <a:effectLst/>
                        </a:rPr>
                        <a:t>Situatie </a:t>
                      </a:r>
                      <a:r>
                        <a:rPr lang="nl-NL" sz="2000" dirty="0">
                          <a:solidFill>
                            <a:schemeClr val="tx1"/>
                          </a:solidFill>
                          <a:effectLst/>
                        </a:rPr>
                        <a:t>nodigt niet uit </a:t>
                      </a:r>
                      <a:endParaRPr lang="nl-NL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nl-NL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2000" b="0" dirty="0" smtClean="0">
                          <a:solidFill>
                            <a:schemeClr val="tx1"/>
                          </a:solidFill>
                          <a:effectLst/>
                        </a:rPr>
                        <a:t>Moeilijke situatie</a:t>
                      </a:r>
                      <a:endParaRPr lang="nl-NL" sz="20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nl-NL" sz="18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 b="0" dirty="0" smtClean="0">
                          <a:solidFill>
                            <a:schemeClr val="tx1"/>
                          </a:solidFill>
                          <a:effectLst/>
                        </a:rPr>
                        <a:t>(maak als team concreet,</a:t>
                      </a:r>
                      <a:r>
                        <a:rPr lang="nl-NL" sz="16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b</a:t>
                      </a:r>
                      <a:r>
                        <a:rPr lang="nl-NL" sz="1600" b="0" dirty="0" smtClean="0">
                          <a:solidFill>
                            <a:schemeClr val="tx1"/>
                          </a:solidFill>
                          <a:effectLst/>
                        </a:rPr>
                        <a:t>ijvoorbeeld als </a:t>
                      </a:r>
                      <a:r>
                        <a:rPr lang="nl-NL" sz="1600" b="0" dirty="0">
                          <a:solidFill>
                            <a:schemeClr val="tx1"/>
                          </a:solidFill>
                          <a:effectLst/>
                        </a:rPr>
                        <a:t>er geen volwassene sturing/leiding geeft, als medeleerlingen weinig rekening houden met wensen en mogelijkheden van de leerling</a:t>
                      </a:r>
                      <a:r>
                        <a:rPr lang="nl-NL" sz="1600" b="0" dirty="0" smtClean="0">
                          <a:solidFill>
                            <a:schemeClr val="tx1"/>
                          </a:solidFill>
                          <a:effectLst/>
                        </a:rPr>
                        <a:t>.)</a:t>
                      </a:r>
                      <a:endParaRPr lang="nl-NL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>
                    <a:solidFill>
                      <a:schemeClr val="bg1"/>
                    </a:solidFill>
                  </a:tcPr>
                </a:tc>
              </a:tr>
              <a:tr h="2770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>
                          <a:effectLst/>
                        </a:rPr>
                        <a:t>2</a:t>
                      </a:r>
                      <a:endParaRPr lang="nl-N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>
                          <a:effectLst/>
                        </a:rPr>
                        <a:t>Vrijwel altijd</a:t>
                      </a:r>
                      <a:endParaRPr lang="nl-N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dirty="0">
                          <a:effectLst/>
                        </a:rPr>
                        <a:t>Vrijwel </a:t>
                      </a:r>
                      <a:r>
                        <a:rPr lang="nl-NL" sz="1800" dirty="0" smtClean="0">
                          <a:effectLst/>
                        </a:rPr>
                        <a:t>niet               -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/>
                </a:tc>
              </a:tr>
              <a:tr h="2770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>
                          <a:effectLst/>
                        </a:rPr>
                        <a:t>3</a:t>
                      </a:r>
                      <a:endParaRPr lang="nl-N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>
                          <a:effectLst/>
                        </a:rPr>
                        <a:t>Vrijwel altijd</a:t>
                      </a:r>
                      <a:endParaRPr lang="nl-NL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dirty="0" smtClean="0">
                          <a:effectLst/>
                        </a:rPr>
                        <a:t>Soms                      +/-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/>
                </a:tc>
              </a:tr>
              <a:tr h="2770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dirty="0">
                          <a:effectLst/>
                        </a:rPr>
                        <a:t>4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dirty="0">
                          <a:effectLst/>
                        </a:rPr>
                        <a:t>Vrijwel altijd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dirty="0">
                          <a:effectLst/>
                        </a:rPr>
                        <a:t>Vrijwel </a:t>
                      </a:r>
                      <a:r>
                        <a:rPr lang="nl-NL" sz="1800" dirty="0" smtClean="0">
                          <a:effectLst/>
                        </a:rPr>
                        <a:t>altijd              +</a:t>
                      </a:r>
                      <a:endParaRPr lang="nl-NL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1431" marR="51431" marT="0" marB="0"/>
                </a:tc>
              </a:tr>
            </a:tbl>
          </a:graphicData>
        </a:graphic>
      </p:graphicFrame>
      <p:sp>
        <p:nvSpPr>
          <p:cNvPr id="5" name="Titel 1"/>
          <p:cNvSpPr txBox="1">
            <a:spLocks/>
          </p:cNvSpPr>
          <p:nvPr/>
        </p:nvSpPr>
        <p:spPr>
          <a:xfrm>
            <a:off x="457200" y="793586"/>
            <a:ext cx="6097837" cy="4194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i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nl-NL" sz="3000" b="1" i="0" dirty="0" smtClean="0">
                <a:solidFill>
                  <a:srgbClr val="92D050"/>
                </a:solidFill>
              </a:rPr>
              <a:t>Goed invullen: wat betekenen</a:t>
            </a:r>
          </a:p>
          <a:p>
            <a:r>
              <a:rPr lang="nl-NL" sz="3000" b="1" i="0" dirty="0">
                <a:solidFill>
                  <a:srgbClr val="92D050"/>
                </a:solidFill>
              </a:rPr>
              <a:t>d</a:t>
            </a:r>
            <a:r>
              <a:rPr lang="nl-NL" sz="3000" b="1" i="0" dirty="0" smtClean="0">
                <a:solidFill>
                  <a:srgbClr val="92D050"/>
                </a:solidFill>
              </a:rPr>
              <a:t>e schaalwaarden?</a:t>
            </a:r>
            <a:endParaRPr lang="nl-NL" sz="3000" b="1" i="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08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Extra tips: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1800" dirty="0" smtClean="0"/>
              <a:t>Bij 2 laat </a:t>
            </a:r>
            <a:r>
              <a:rPr lang="nl-NL" sz="1800" dirty="0"/>
              <a:t>de leerling het gedrag niet uit zichzelf </a:t>
            </a:r>
            <a:r>
              <a:rPr lang="nl-NL" sz="1800" dirty="0" smtClean="0"/>
              <a:t>zien</a:t>
            </a:r>
            <a:r>
              <a:rPr lang="nl-NL" sz="1800" dirty="0"/>
              <a:t>, maar </a:t>
            </a:r>
            <a:r>
              <a:rPr lang="nl-NL" sz="1800" dirty="0" smtClean="0"/>
              <a:t>kan het wel </a:t>
            </a:r>
            <a:r>
              <a:rPr lang="nl-NL" sz="1800" dirty="0"/>
              <a:t>laten zien als jij het vraagt of de situatie zo creëert dat het eenvoudig wordt om het gedrag te laten zien.</a:t>
            </a:r>
          </a:p>
          <a:p>
            <a:r>
              <a:rPr lang="nl-NL" sz="1800" dirty="0"/>
              <a:t>Bij 3 laat de leerling het wel uit zichzelf zien maar wordt regelmatig </a:t>
            </a:r>
            <a:r>
              <a:rPr lang="nl-NL" sz="1800" dirty="0" smtClean="0"/>
              <a:t>belemmerd </a:t>
            </a:r>
            <a:r>
              <a:rPr lang="nl-NL" sz="1800" dirty="0"/>
              <a:t>om het gedrag te laten zien waardoor je het niet altijd ziet.</a:t>
            </a:r>
          </a:p>
          <a:p>
            <a:r>
              <a:rPr lang="nl-NL" sz="1800" dirty="0"/>
              <a:t>Bij 4 laat de leerling het over het algemeen zien, met en zonder jou, uit zichzelf.</a:t>
            </a:r>
          </a:p>
          <a:p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30041329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0587" y="243872"/>
            <a:ext cx="6097837" cy="763048"/>
          </a:xfrm>
        </p:spPr>
        <p:txBody>
          <a:bodyPr>
            <a:noAutofit/>
          </a:bodyPr>
          <a:lstStyle/>
          <a:p>
            <a:r>
              <a:rPr lang="nl-NL" sz="4400" dirty="0" smtClean="0"/>
              <a:t>2 situaties</a:t>
            </a:r>
            <a:endParaRPr lang="nl-NL" sz="44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14400" y="954195"/>
            <a:ext cx="8229600" cy="5429617"/>
          </a:xfrm>
        </p:spPr>
        <p:txBody>
          <a:bodyPr/>
          <a:lstStyle/>
          <a:p>
            <a:pPr marL="0" indent="0">
              <a:buNone/>
            </a:pPr>
            <a:r>
              <a:rPr lang="nl-NL" sz="3600" dirty="0" smtClean="0"/>
              <a:t>Betrokkenheid bij:</a:t>
            </a:r>
          </a:p>
          <a:p>
            <a:endParaRPr lang="nl-NL" dirty="0" smtClean="0"/>
          </a:p>
          <a:p>
            <a:endParaRPr lang="nl-NL" dirty="0"/>
          </a:p>
          <a:p>
            <a:pPr marL="457200" lvl="1" indent="0">
              <a:buNone/>
            </a:pPr>
            <a:endParaRPr lang="nl-NL" sz="2800" dirty="0" smtClean="0"/>
          </a:p>
          <a:p>
            <a:pPr lvl="1"/>
            <a:endParaRPr lang="nl-NL" sz="2800" dirty="0"/>
          </a:p>
          <a:p>
            <a:pPr lvl="1"/>
            <a:r>
              <a:rPr lang="nl-NL" sz="2800" dirty="0" smtClean="0"/>
              <a:t>Niet		o niet </a:t>
            </a:r>
          </a:p>
          <a:p>
            <a:pPr lvl="1"/>
            <a:r>
              <a:rPr lang="nl-NL" sz="2800" dirty="0" smtClean="0"/>
              <a:t>Wel		o niet</a:t>
            </a:r>
          </a:p>
          <a:p>
            <a:pPr lvl="1"/>
            <a:r>
              <a:rPr lang="nl-NL" sz="2800" dirty="0" smtClean="0"/>
              <a:t>Wel		o soms</a:t>
            </a:r>
          </a:p>
          <a:p>
            <a:pPr lvl="1"/>
            <a:r>
              <a:rPr lang="nl-NL" sz="2800" dirty="0" smtClean="0"/>
              <a:t>Wel		o wel</a:t>
            </a:r>
            <a:endParaRPr lang="nl-NL" sz="2800" dirty="0"/>
          </a:p>
        </p:txBody>
      </p:sp>
      <p:sp>
        <p:nvSpPr>
          <p:cNvPr id="4" name="Tekstvak 3"/>
          <p:cNvSpPr txBox="1"/>
          <p:nvPr/>
        </p:nvSpPr>
        <p:spPr>
          <a:xfrm>
            <a:off x="870599" y="2050391"/>
            <a:ext cx="2117225" cy="646331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nl-NL" b="1" dirty="0" smtClean="0"/>
              <a:t>Didactisch makkelijke situatie</a:t>
            </a:r>
            <a:endParaRPr lang="nl-NL" b="1" dirty="0"/>
          </a:p>
        </p:txBody>
      </p:sp>
      <p:sp>
        <p:nvSpPr>
          <p:cNvPr id="5" name="Tekstvak 4"/>
          <p:cNvSpPr txBox="1"/>
          <p:nvPr/>
        </p:nvSpPr>
        <p:spPr>
          <a:xfrm>
            <a:off x="3414811" y="2071686"/>
            <a:ext cx="1889724" cy="646331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nl-NL" b="1" dirty="0" smtClean="0"/>
              <a:t>Didactisch moeilijke situatie</a:t>
            </a:r>
            <a:endParaRPr lang="nl-NL" b="1" dirty="0"/>
          </a:p>
        </p:txBody>
      </p:sp>
      <p:sp>
        <p:nvSpPr>
          <p:cNvPr id="6" name="Tekstvak 5"/>
          <p:cNvSpPr txBox="1"/>
          <p:nvPr/>
        </p:nvSpPr>
        <p:spPr>
          <a:xfrm>
            <a:off x="5768927" y="2065482"/>
            <a:ext cx="1662093" cy="646331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nl-NL" b="1" dirty="0" smtClean="0"/>
              <a:t>Kies:</a:t>
            </a:r>
          </a:p>
          <a:p>
            <a:r>
              <a:rPr lang="nl-NL" dirty="0" smtClean="0"/>
              <a:t> </a:t>
            </a:r>
            <a:endParaRPr lang="nl-NL" dirty="0"/>
          </a:p>
        </p:txBody>
      </p:sp>
      <p:grpSp>
        <p:nvGrpSpPr>
          <p:cNvPr id="11" name="Groep 10"/>
          <p:cNvGrpSpPr/>
          <p:nvPr/>
        </p:nvGrpSpPr>
        <p:grpSpPr>
          <a:xfrm>
            <a:off x="4437115" y="3248867"/>
            <a:ext cx="4044709" cy="2006650"/>
            <a:chOff x="4877547" y="3068960"/>
            <a:chExt cx="4044709" cy="2006650"/>
          </a:xfrm>
        </p:grpSpPr>
        <p:pic>
          <p:nvPicPr>
            <p:cNvPr id="7" name="Afbeelding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7548" y="3068960"/>
              <a:ext cx="4044708" cy="420137"/>
            </a:xfrm>
            <a:prstGeom prst="rect">
              <a:avLst/>
            </a:prstGeom>
          </p:spPr>
        </p:pic>
        <p:pic>
          <p:nvPicPr>
            <p:cNvPr id="8" name="Afbeelding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7548" y="3581581"/>
              <a:ext cx="4044708" cy="457200"/>
            </a:xfrm>
            <a:prstGeom prst="rect">
              <a:avLst/>
            </a:prstGeom>
          </p:spPr>
        </p:pic>
        <p:pic>
          <p:nvPicPr>
            <p:cNvPr id="9" name="Afbeelding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7548" y="4163383"/>
              <a:ext cx="4044708" cy="428625"/>
            </a:xfrm>
            <a:prstGeom prst="rect">
              <a:avLst/>
            </a:prstGeom>
          </p:spPr>
        </p:pic>
        <p:pic>
          <p:nvPicPr>
            <p:cNvPr id="10" name="Afbeelding 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7547" y="4637460"/>
              <a:ext cx="4041765" cy="438150"/>
            </a:xfrm>
            <a:prstGeom prst="rect">
              <a:avLst/>
            </a:prstGeom>
          </p:spPr>
        </p:pic>
      </p:grpSp>
      <p:cxnSp>
        <p:nvCxnSpPr>
          <p:cNvPr id="13" name="Rechte verbindingslijn met pijl 12"/>
          <p:cNvCxnSpPr>
            <a:stCxn id="6" idx="2"/>
          </p:cNvCxnSpPr>
          <p:nvPr/>
        </p:nvCxnSpPr>
        <p:spPr>
          <a:xfrm>
            <a:off x="6599974" y="2711813"/>
            <a:ext cx="19190" cy="537054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38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sz="3000" b="1" i="0" dirty="0" smtClean="0">
                <a:solidFill>
                  <a:srgbClr val="92D050"/>
                </a:solidFill>
              </a:rPr>
              <a:t>Wat kun je verwachten?</a:t>
            </a:r>
            <a:endParaRPr lang="nl-NL" sz="3000" b="1" i="0" dirty="0">
              <a:solidFill>
                <a:srgbClr val="92D05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sz="2000" b="1" dirty="0" smtClean="0">
              <a:solidFill>
                <a:srgbClr val="92D050"/>
              </a:solidFill>
            </a:endParaRPr>
          </a:p>
          <a:p>
            <a:r>
              <a:rPr lang="nl-NL" sz="2000" b="1" dirty="0" smtClean="0">
                <a:solidFill>
                  <a:srgbClr val="92D050"/>
                </a:solidFill>
              </a:rPr>
              <a:t>Het belang van observeren</a:t>
            </a:r>
            <a:endParaRPr lang="nl-NL" sz="2000" b="1" dirty="0">
              <a:solidFill>
                <a:srgbClr val="92D050"/>
              </a:solidFill>
            </a:endParaRPr>
          </a:p>
          <a:p>
            <a:r>
              <a:rPr lang="nl-NL" sz="2000" b="1" dirty="0" smtClean="0">
                <a:solidFill>
                  <a:srgbClr val="92D050"/>
                </a:solidFill>
              </a:rPr>
              <a:t>ZIEN!-dimensies </a:t>
            </a:r>
          </a:p>
          <a:p>
            <a:r>
              <a:rPr lang="nl-NL" sz="2000" b="1" dirty="0" smtClean="0">
                <a:solidFill>
                  <a:srgbClr val="92D050"/>
                </a:solidFill>
              </a:rPr>
              <a:t>Goed invullen</a:t>
            </a:r>
          </a:p>
          <a:p>
            <a:r>
              <a:rPr lang="nl-NL" sz="2000" b="1" dirty="0" smtClean="0">
                <a:solidFill>
                  <a:srgbClr val="92D050"/>
                </a:solidFill>
              </a:rPr>
              <a:t>De scores en normering</a:t>
            </a:r>
          </a:p>
          <a:p>
            <a:r>
              <a:rPr lang="nl-NL" sz="2000" b="1" dirty="0" smtClean="0">
                <a:solidFill>
                  <a:srgbClr val="92D050"/>
                </a:solidFill>
              </a:rPr>
              <a:t>Relaties tussen de vaardigheden</a:t>
            </a:r>
          </a:p>
          <a:p>
            <a:r>
              <a:rPr lang="nl-NL" sz="2000" b="1" dirty="0">
                <a:solidFill>
                  <a:srgbClr val="92D050"/>
                </a:solidFill>
              </a:rPr>
              <a:t>Overzichten </a:t>
            </a:r>
            <a:endParaRPr lang="nl-NL" sz="2000" b="1" dirty="0" smtClean="0">
              <a:solidFill>
                <a:srgbClr val="92D050"/>
              </a:solidFill>
            </a:endParaRPr>
          </a:p>
          <a:p>
            <a:r>
              <a:rPr lang="nl-NL" sz="2000" b="1" dirty="0" smtClean="0">
                <a:solidFill>
                  <a:srgbClr val="92D050"/>
                </a:solidFill>
              </a:rPr>
              <a:t>Informatief</a:t>
            </a:r>
          </a:p>
          <a:p>
            <a:endParaRPr lang="nl-NL" dirty="0" smtClean="0"/>
          </a:p>
          <a:p>
            <a:endParaRPr lang="nl-NL" dirty="0" smtClean="0"/>
          </a:p>
          <a:p>
            <a:endParaRPr lang="nl-NL" dirty="0"/>
          </a:p>
        </p:txBody>
      </p:sp>
      <p:pic>
        <p:nvPicPr>
          <p:cNvPr id="4" name="Picture 5" descr="http://www.borisbrigade.nl/images/tevreden_ki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687" y="3021013"/>
            <a:ext cx="2881313" cy="383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296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83476" y="4277276"/>
            <a:ext cx="2831223" cy="470627"/>
          </a:xfrm>
        </p:spPr>
        <p:txBody>
          <a:bodyPr/>
          <a:lstStyle/>
          <a:p>
            <a:r>
              <a:rPr lang="nl-NL" dirty="0" smtClean="0"/>
              <a:t>De scores en normering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3441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630168"/>
            <a:ext cx="6097837" cy="419425"/>
          </a:xfrm>
        </p:spPr>
        <p:txBody>
          <a:bodyPr>
            <a:noAutofit/>
          </a:bodyPr>
          <a:lstStyle/>
          <a:p>
            <a:r>
              <a:rPr lang="nl-NL" sz="3000" b="1" i="0" dirty="0" smtClean="0">
                <a:solidFill>
                  <a:schemeClr val="accent3"/>
                </a:solidFill>
              </a:rPr>
              <a:t>Geeft dit overzicht een reëel </a:t>
            </a:r>
            <a:br>
              <a:rPr lang="nl-NL" sz="3000" b="1" i="0" dirty="0" smtClean="0">
                <a:solidFill>
                  <a:schemeClr val="accent3"/>
                </a:solidFill>
              </a:rPr>
            </a:br>
            <a:r>
              <a:rPr lang="nl-NL" sz="3000" b="1" i="0" dirty="0" smtClean="0">
                <a:solidFill>
                  <a:schemeClr val="accent3"/>
                </a:solidFill>
              </a:rPr>
              <a:t>beeld van een groep?</a:t>
            </a:r>
            <a:endParaRPr lang="nl-NL" sz="3000" b="1" i="0" dirty="0">
              <a:solidFill>
                <a:schemeClr val="accent3"/>
              </a:solidFill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114300" y="2420888"/>
            <a:ext cx="2104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 b="1" dirty="0">
                <a:solidFill>
                  <a:schemeClr val="accent3"/>
                </a:solidFill>
                <a:latin typeface="+mj-lt"/>
                <a:hlinkClick r:id="" action="ppaction://noaction"/>
              </a:rPr>
              <a:t>w</a:t>
            </a:r>
            <a:r>
              <a:rPr lang="nl-NL" sz="2000" b="1" dirty="0" smtClean="0">
                <a:solidFill>
                  <a:schemeClr val="accent3"/>
                </a:solidFill>
                <a:latin typeface="+mj-lt"/>
                <a:hlinkClick r:id="" action="ppaction://noaction"/>
              </a:rPr>
              <a:t>aarschijnlijk wel</a:t>
            </a:r>
            <a:endParaRPr lang="nl-NL" sz="20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6854481" y="2467054"/>
            <a:ext cx="2160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 b="1" dirty="0">
                <a:solidFill>
                  <a:schemeClr val="accent3"/>
                </a:solidFill>
                <a:latin typeface="+mj-lt"/>
                <a:hlinkClick r:id="" action="ppaction://noaction"/>
              </a:rPr>
              <a:t>w</a:t>
            </a:r>
            <a:r>
              <a:rPr lang="nl-NL" sz="2000" b="1" dirty="0" smtClean="0">
                <a:solidFill>
                  <a:schemeClr val="accent3"/>
                </a:solidFill>
                <a:latin typeface="+mj-lt"/>
                <a:hlinkClick r:id="" action="ppaction://noaction"/>
              </a:rPr>
              <a:t>aarschijnlijk niet</a:t>
            </a:r>
            <a:endParaRPr lang="nl-NL" sz="2000" b="1" dirty="0">
              <a:solidFill>
                <a:schemeClr val="accent3"/>
              </a:solidFill>
              <a:latin typeface="+mj-lt"/>
            </a:endParaRPr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511" y="1889125"/>
            <a:ext cx="4122973" cy="4658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94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4340" y="274638"/>
            <a:ext cx="8363272" cy="905153"/>
          </a:xfrm>
        </p:spPr>
        <p:txBody>
          <a:bodyPr>
            <a:normAutofit/>
          </a:bodyPr>
          <a:lstStyle/>
          <a:p>
            <a:r>
              <a:rPr lang="nl-NL" sz="3000" b="1" i="0" dirty="0" smtClean="0">
                <a:solidFill>
                  <a:schemeClr val="accent3"/>
                </a:solidFill>
              </a:rPr>
              <a:t>Realistischer groepsbeeld</a:t>
            </a:r>
            <a:endParaRPr lang="nl-NL" sz="3000" b="1" i="0" dirty="0">
              <a:solidFill>
                <a:schemeClr val="accent3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74340" y="1600200"/>
            <a:ext cx="4330824" cy="4525963"/>
          </a:xfrm>
        </p:spPr>
        <p:txBody>
          <a:bodyPr/>
          <a:lstStyle/>
          <a:p>
            <a:pPr marL="0" indent="0">
              <a:buNone/>
            </a:pPr>
            <a:r>
              <a:rPr lang="nl-NL" sz="2000" b="0" dirty="0" smtClean="0"/>
              <a:t>Een overzicht met bijna alleen groen en blauw geeft waarschijnlijk geen reëel beeld van de groep. </a:t>
            </a:r>
          </a:p>
          <a:p>
            <a:pPr marL="0" indent="0">
              <a:buNone/>
            </a:pPr>
            <a:r>
              <a:rPr lang="nl-NL" sz="2000" b="0" dirty="0" smtClean="0"/>
              <a:t>In de gemiddelde groep zijn </a:t>
            </a:r>
            <a:r>
              <a:rPr lang="nl-NL" sz="2000" b="0" dirty="0" smtClean="0">
                <a:solidFill>
                  <a:schemeClr val="tx2"/>
                </a:solidFill>
              </a:rPr>
              <a:t>alle kleuren </a:t>
            </a:r>
            <a:r>
              <a:rPr lang="nl-NL" sz="2000" b="0" dirty="0" smtClean="0"/>
              <a:t>ongeveer </a:t>
            </a:r>
            <a:r>
              <a:rPr lang="nl-NL" sz="2000" b="0" dirty="0" smtClean="0">
                <a:solidFill>
                  <a:schemeClr val="tx2"/>
                </a:solidFill>
              </a:rPr>
              <a:t>evenveel </a:t>
            </a:r>
            <a:r>
              <a:rPr lang="nl-NL" sz="2000" b="0" dirty="0" smtClean="0"/>
              <a:t>vertegenwoordigd.</a:t>
            </a:r>
          </a:p>
          <a:p>
            <a:pPr marL="0" indent="0">
              <a:buNone/>
            </a:pPr>
            <a:r>
              <a:rPr lang="nl-NL" sz="2000" b="0" dirty="0" smtClean="0"/>
              <a:t>Het groepsoverzicht hiernaast geeft eerder een reëel beeld.</a:t>
            </a:r>
            <a:endParaRPr lang="nl-NL" sz="2000" b="0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124744"/>
            <a:ext cx="4215632" cy="551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74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4799" y="641024"/>
            <a:ext cx="6097837" cy="419425"/>
          </a:xfrm>
        </p:spPr>
        <p:txBody>
          <a:bodyPr>
            <a:noAutofit/>
          </a:bodyPr>
          <a:lstStyle/>
          <a:p>
            <a:r>
              <a:rPr lang="nl-NL" sz="3000" b="1" i="0" dirty="0" smtClean="0">
                <a:solidFill>
                  <a:schemeClr val="accent3"/>
                </a:solidFill>
              </a:rPr>
              <a:t>Hoe komen de kleuren tot stand?</a:t>
            </a:r>
            <a:endParaRPr lang="nl-NL" sz="3000" b="1" i="0" dirty="0">
              <a:solidFill>
                <a:schemeClr val="accent3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326" y="1295400"/>
            <a:ext cx="7343775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814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83125" y="1032822"/>
            <a:ext cx="2031169" cy="4367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Wolkvormige toelichting 2"/>
          <p:cNvSpPr/>
          <p:nvPr/>
        </p:nvSpPr>
        <p:spPr>
          <a:xfrm>
            <a:off x="5123049" y="81943"/>
            <a:ext cx="4104456" cy="1512168"/>
          </a:xfrm>
          <a:prstGeom prst="cloudCallout">
            <a:avLst>
              <a:gd name="adj1" fmla="val -42381"/>
              <a:gd name="adj2" fmla="val 773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/>
          <p:cNvSpPr txBox="1"/>
          <p:nvPr/>
        </p:nvSpPr>
        <p:spPr>
          <a:xfrm>
            <a:off x="5767387" y="376362"/>
            <a:ext cx="2736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Percentiel: percentage leerlingen dat deze score of lager haalt</a:t>
            </a:r>
            <a:endParaRPr lang="nl-NL" dirty="0"/>
          </a:p>
        </p:txBody>
      </p:sp>
      <p:sp>
        <p:nvSpPr>
          <p:cNvPr id="8" name="Wolkvormige toelichting 7"/>
          <p:cNvSpPr/>
          <p:nvPr/>
        </p:nvSpPr>
        <p:spPr>
          <a:xfrm>
            <a:off x="5632277" y="2536217"/>
            <a:ext cx="3595228" cy="2137427"/>
          </a:xfrm>
          <a:prstGeom prst="cloudCallout">
            <a:avLst>
              <a:gd name="adj1" fmla="val -67616"/>
              <a:gd name="adj2" fmla="val 101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/>
          <p:cNvSpPr txBox="1"/>
          <p:nvPr/>
        </p:nvSpPr>
        <p:spPr>
          <a:xfrm>
            <a:off x="6277763" y="2918350"/>
            <a:ext cx="2304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nl-NL" dirty="0"/>
              <a:t>13% </a:t>
            </a:r>
            <a:r>
              <a:rPr lang="nl-NL" dirty="0" smtClean="0"/>
              <a:t>van de meisjes uit groep 1-4 </a:t>
            </a:r>
            <a:r>
              <a:rPr lang="nl-NL" dirty="0"/>
              <a:t>haalt een score van 11 of lager. </a:t>
            </a:r>
            <a:r>
              <a:rPr lang="nl-NL" dirty="0" smtClean="0"/>
              <a:t>Dat wordt een rode kleur</a:t>
            </a:r>
            <a:endParaRPr lang="nl-NL" dirty="0"/>
          </a:p>
          <a:p>
            <a:endParaRPr lang="nl-NL" dirty="0"/>
          </a:p>
        </p:txBody>
      </p:sp>
      <p:sp>
        <p:nvSpPr>
          <p:cNvPr id="11" name="Wolkvormige toelichting 10"/>
          <p:cNvSpPr/>
          <p:nvPr/>
        </p:nvSpPr>
        <p:spPr>
          <a:xfrm>
            <a:off x="163771" y="4224935"/>
            <a:ext cx="3024336" cy="1630051"/>
          </a:xfrm>
          <a:prstGeom prst="cloudCallout">
            <a:avLst>
              <a:gd name="adj1" fmla="val 63807"/>
              <a:gd name="adj2" fmla="val -199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ekstvak 11"/>
          <p:cNvSpPr txBox="1"/>
          <p:nvPr/>
        </p:nvSpPr>
        <p:spPr>
          <a:xfrm>
            <a:off x="686175" y="4439795"/>
            <a:ext cx="20110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Vanaf een score van 14 scoor je bovengemiddeld (&gt;50)</a:t>
            </a:r>
            <a:endParaRPr lang="nl-NL" dirty="0"/>
          </a:p>
        </p:txBody>
      </p:sp>
      <p:sp>
        <p:nvSpPr>
          <p:cNvPr id="13" name="Wolkvormige toelichting 12"/>
          <p:cNvSpPr/>
          <p:nvPr/>
        </p:nvSpPr>
        <p:spPr>
          <a:xfrm>
            <a:off x="4760423" y="4851972"/>
            <a:ext cx="3821596" cy="2006028"/>
          </a:xfrm>
          <a:prstGeom prst="cloudCallout">
            <a:avLst>
              <a:gd name="adj1" fmla="val -45937"/>
              <a:gd name="adj2" fmla="val -690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ekstvak 13"/>
          <p:cNvSpPr txBox="1"/>
          <p:nvPr/>
        </p:nvSpPr>
        <p:spPr>
          <a:xfrm>
            <a:off x="5434591" y="5116322"/>
            <a:ext cx="28253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Het 44</a:t>
            </a:r>
            <a:r>
              <a:rPr lang="nl-NL" baseline="30000" dirty="0" smtClean="0"/>
              <a:t>e</a:t>
            </a:r>
            <a:r>
              <a:rPr lang="nl-NL" dirty="0" smtClean="0"/>
              <a:t> percentiel is nog oranje (</a:t>
            </a:r>
            <a:r>
              <a:rPr lang="nl-NL" dirty="0" err="1" smtClean="0"/>
              <a:t>benedengemiddeld</a:t>
            </a:r>
            <a:r>
              <a:rPr lang="nl-NL" dirty="0" smtClean="0"/>
              <a:t>), maar is wel bijna 50 (gemiddeld)</a:t>
            </a:r>
            <a:endParaRPr lang="nl-NL" dirty="0"/>
          </a:p>
        </p:txBody>
      </p:sp>
      <p:sp>
        <p:nvSpPr>
          <p:cNvPr id="15" name="Wolkvormige toelichting 14"/>
          <p:cNvSpPr/>
          <p:nvPr/>
        </p:nvSpPr>
        <p:spPr>
          <a:xfrm>
            <a:off x="-5000" y="19387"/>
            <a:ext cx="3430328" cy="3072141"/>
          </a:xfrm>
          <a:prstGeom prst="cloudCallout">
            <a:avLst>
              <a:gd name="adj1" fmla="val 17241"/>
              <a:gd name="adj2" fmla="val 281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6" name="Tekstvak 15"/>
          <p:cNvSpPr txBox="1"/>
          <p:nvPr/>
        </p:nvSpPr>
        <p:spPr>
          <a:xfrm>
            <a:off x="331427" y="516151"/>
            <a:ext cx="28126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Per categorie </a:t>
            </a:r>
            <a:r>
              <a:rPr lang="nl-NL" dirty="0" smtClean="0"/>
              <a:t>krijg je </a:t>
            </a:r>
            <a:r>
              <a:rPr lang="nl-NL" dirty="0"/>
              <a:t>een score van minimaal 4 (als je op alle vragen het antwoord geeft ‘dit klopt niet</a:t>
            </a:r>
            <a:r>
              <a:rPr lang="nl-NL" dirty="0" smtClean="0"/>
              <a:t>’) </a:t>
            </a:r>
            <a:r>
              <a:rPr lang="nl-NL" dirty="0"/>
              <a:t>en maximaal 16 (als je op alle vragen het antwoord ‘dit klopt helemaal’ geeft). </a:t>
            </a:r>
          </a:p>
        </p:txBody>
      </p:sp>
    </p:spTree>
    <p:extLst>
      <p:ext uri="{BB962C8B-B14F-4D97-AF65-F5344CB8AC3E}">
        <p14:creationId xmlns:p14="http://schemas.microsoft.com/office/powerpoint/2010/main" val="234545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54877" y="4277276"/>
            <a:ext cx="3388436" cy="470627"/>
          </a:xfrm>
        </p:spPr>
        <p:txBody>
          <a:bodyPr/>
          <a:lstStyle/>
          <a:p>
            <a:r>
              <a:rPr lang="nl-NL" dirty="0" smtClean="0"/>
              <a:t>Relaties tussen vaardigheden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5421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Rechte verbindingslijn met pijl 26"/>
          <p:cNvCxnSpPr/>
          <p:nvPr/>
        </p:nvCxnSpPr>
        <p:spPr>
          <a:xfrm>
            <a:off x="3663900" y="4647406"/>
            <a:ext cx="4464100" cy="0"/>
          </a:xfrm>
          <a:prstGeom prst="straightConnector1">
            <a:avLst/>
          </a:prstGeom>
          <a:ln>
            <a:solidFill>
              <a:srgbClr val="3C72B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met pijl 21"/>
          <p:cNvCxnSpPr/>
          <p:nvPr/>
        </p:nvCxnSpPr>
        <p:spPr>
          <a:xfrm flipV="1">
            <a:off x="1216025" y="4047331"/>
            <a:ext cx="6911975" cy="59530"/>
          </a:xfrm>
          <a:prstGeom prst="straightConnector1">
            <a:avLst/>
          </a:prstGeom>
          <a:ln>
            <a:solidFill>
              <a:srgbClr val="3C72B3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met pijl 10"/>
          <p:cNvCxnSpPr/>
          <p:nvPr/>
        </p:nvCxnSpPr>
        <p:spPr>
          <a:xfrm>
            <a:off x="1216025" y="3375818"/>
            <a:ext cx="6911974" cy="4039"/>
          </a:xfrm>
          <a:prstGeom prst="straightConnector1">
            <a:avLst/>
          </a:prstGeom>
          <a:ln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922" name="Titel 1"/>
          <p:cNvSpPr>
            <a:spLocks noGrp="1"/>
          </p:cNvSpPr>
          <p:nvPr>
            <p:ph type="title"/>
          </p:nvPr>
        </p:nvSpPr>
        <p:spPr>
          <a:xfrm>
            <a:off x="405103" y="597108"/>
            <a:ext cx="6097837" cy="419425"/>
          </a:xfrm>
        </p:spPr>
        <p:txBody>
          <a:bodyPr>
            <a:noAutofit/>
          </a:bodyPr>
          <a:lstStyle/>
          <a:p>
            <a:r>
              <a:rPr lang="nl-NL" altLang="nl-NL" sz="3000" b="1" i="0" dirty="0" smtClean="0">
                <a:solidFill>
                  <a:schemeClr val="accent3"/>
                </a:solidFill>
              </a:rPr>
              <a:t>Ideaalsituatie – pro-sociaal</a:t>
            </a:r>
          </a:p>
        </p:txBody>
      </p:sp>
      <p:sp>
        <p:nvSpPr>
          <p:cNvPr id="3" name="Ovaal 2"/>
          <p:cNvSpPr/>
          <p:nvPr/>
        </p:nvSpPr>
        <p:spPr>
          <a:xfrm>
            <a:off x="1358900" y="3219449"/>
            <a:ext cx="2017712" cy="18002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l-NL" dirty="0"/>
              <a:t>Ruimte voor jezelf</a:t>
            </a:r>
          </a:p>
        </p:txBody>
      </p:sp>
      <p:sp>
        <p:nvSpPr>
          <p:cNvPr id="4" name="Ovaal 3"/>
          <p:cNvSpPr/>
          <p:nvPr/>
        </p:nvSpPr>
        <p:spPr>
          <a:xfrm>
            <a:off x="5680075" y="3219449"/>
            <a:ext cx="2016125" cy="18002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l-NL" dirty="0"/>
              <a:t>Ruimte voor de ander</a:t>
            </a:r>
          </a:p>
        </p:txBody>
      </p:sp>
      <p:cxnSp>
        <p:nvCxnSpPr>
          <p:cNvPr id="5" name="Rechte verbindingslijn 4"/>
          <p:cNvCxnSpPr/>
          <p:nvPr/>
        </p:nvCxnSpPr>
        <p:spPr>
          <a:xfrm>
            <a:off x="927100" y="5019674"/>
            <a:ext cx="7200900" cy="0"/>
          </a:xfrm>
          <a:prstGeom prst="line">
            <a:avLst/>
          </a:prstGeom>
          <a:ln w="50800">
            <a:solidFill>
              <a:srgbClr val="3685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Blokboog 5"/>
          <p:cNvSpPr/>
          <p:nvPr/>
        </p:nvSpPr>
        <p:spPr>
          <a:xfrm rot="10800000">
            <a:off x="3267869" y="4070828"/>
            <a:ext cx="2520950" cy="2159000"/>
          </a:xfrm>
          <a:prstGeom prst="blockArc">
            <a:avLst>
              <a:gd name="adj1" fmla="val 10800000"/>
              <a:gd name="adj2" fmla="val 21561244"/>
              <a:gd name="adj3" fmla="val 6184"/>
            </a:avLst>
          </a:prstGeom>
          <a:solidFill>
            <a:srgbClr val="3685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nl-NL">
              <a:solidFill>
                <a:schemeClr val="tx1"/>
              </a:solidFill>
            </a:endParaRPr>
          </a:p>
        </p:txBody>
      </p:sp>
      <p:sp>
        <p:nvSpPr>
          <p:cNvPr id="13" name="Afgeronde rechthoek 12"/>
          <p:cNvSpPr/>
          <p:nvPr/>
        </p:nvSpPr>
        <p:spPr>
          <a:xfrm>
            <a:off x="568325" y="3243371"/>
            <a:ext cx="647700" cy="360363"/>
          </a:xfrm>
          <a:prstGeom prst="roundRect">
            <a:avLst/>
          </a:prstGeom>
          <a:gradFill flip="none" rotWithShape="1">
            <a:gsLst>
              <a:gs pos="24000">
                <a:srgbClr val="0070C0"/>
              </a:gs>
              <a:gs pos="58000">
                <a:srgbClr val="00B050"/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l-NL" dirty="0"/>
              <a:t>SA</a:t>
            </a:r>
          </a:p>
        </p:txBody>
      </p:sp>
      <p:sp>
        <p:nvSpPr>
          <p:cNvPr id="20" name="Tekstvak 19"/>
          <p:cNvSpPr txBox="1"/>
          <p:nvPr/>
        </p:nvSpPr>
        <p:spPr>
          <a:xfrm>
            <a:off x="3591892" y="3038507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err="1" smtClean="0">
                <a:solidFill>
                  <a:srgbClr val="3C72B3"/>
                </a:solidFill>
                <a:latin typeface="+mj-lt"/>
              </a:rPr>
              <a:t>Egoveerkracht</a:t>
            </a:r>
            <a:endParaRPr lang="nl-NL" dirty="0">
              <a:solidFill>
                <a:srgbClr val="3C72B3"/>
              </a:solidFill>
              <a:latin typeface="+mj-lt"/>
            </a:endParaRPr>
          </a:p>
        </p:txBody>
      </p:sp>
      <p:sp>
        <p:nvSpPr>
          <p:cNvPr id="24" name="Tekstvak 23"/>
          <p:cNvSpPr txBox="1"/>
          <p:nvPr/>
        </p:nvSpPr>
        <p:spPr>
          <a:xfrm>
            <a:off x="3591892" y="372631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err="1" smtClean="0">
                <a:solidFill>
                  <a:srgbClr val="3C72B3"/>
                </a:solidFill>
                <a:latin typeface="+mj-lt"/>
              </a:rPr>
              <a:t>Egocontrole</a:t>
            </a:r>
            <a:endParaRPr lang="nl-NL" dirty="0">
              <a:solidFill>
                <a:srgbClr val="3C72B3"/>
              </a:solidFill>
              <a:latin typeface="+mj-lt"/>
            </a:endParaRPr>
          </a:p>
        </p:txBody>
      </p:sp>
      <p:sp>
        <p:nvSpPr>
          <p:cNvPr id="29" name="Tekstvak 28"/>
          <p:cNvSpPr txBox="1"/>
          <p:nvPr/>
        </p:nvSpPr>
        <p:spPr>
          <a:xfrm>
            <a:off x="3554034" y="4299966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rgbClr val="3C72B3"/>
                </a:solidFill>
                <a:latin typeface="+mj-lt"/>
              </a:rPr>
              <a:t>Empathie</a:t>
            </a:r>
            <a:endParaRPr lang="nl-NL" dirty="0">
              <a:solidFill>
                <a:srgbClr val="3C72B3"/>
              </a:solidFill>
              <a:latin typeface="+mj-lt"/>
            </a:endParaRPr>
          </a:p>
        </p:txBody>
      </p:sp>
      <p:sp>
        <p:nvSpPr>
          <p:cNvPr id="21" name="Afgeronde rechthoek 20"/>
          <p:cNvSpPr/>
          <p:nvPr/>
        </p:nvSpPr>
        <p:spPr>
          <a:xfrm>
            <a:off x="568703" y="3890647"/>
            <a:ext cx="647700" cy="360363"/>
          </a:xfrm>
          <a:prstGeom prst="roundRect">
            <a:avLst/>
          </a:prstGeom>
          <a:gradFill flip="none" rotWithShape="1">
            <a:gsLst>
              <a:gs pos="24000">
                <a:srgbClr val="0070C0"/>
              </a:gs>
              <a:gs pos="58000">
                <a:srgbClr val="00B050"/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l-NL" dirty="0" smtClean="0"/>
              <a:t>SI</a:t>
            </a:r>
            <a:endParaRPr lang="nl-NL" dirty="0"/>
          </a:p>
        </p:txBody>
      </p:sp>
      <p:sp>
        <p:nvSpPr>
          <p:cNvPr id="23" name="Afgeronde rechthoek 22"/>
          <p:cNvSpPr/>
          <p:nvPr/>
        </p:nvSpPr>
        <p:spPr>
          <a:xfrm>
            <a:off x="8149158" y="4467224"/>
            <a:ext cx="647700" cy="360363"/>
          </a:xfrm>
          <a:prstGeom prst="roundRect">
            <a:avLst/>
          </a:prstGeom>
          <a:gradFill flip="none" rotWithShape="1">
            <a:gsLst>
              <a:gs pos="24000">
                <a:srgbClr val="0070C0"/>
              </a:gs>
              <a:gs pos="59000">
                <a:srgbClr val="00B050"/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l-NL" dirty="0" smtClean="0"/>
              <a:t>IL</a:t>
            </a:r>
            <a:endParaRPr lang="nl-NL" dirty="0"/>
          </a:p>
        </p:txBody>
      </p:sp>
      <p:sp>
        <p:nvSpPr>
          <p:cNvPr id="25" name="Afgeronde rechthoek 24"/>
          <p:cNvSpPr/>
          <p:nvPr/>
        </p:nvSpPr>
        <p:spPr>
          <a:xfrm>
            <a:off x="8149158" y="3867149"/>
            <a:ext cx="647700" cy="360363"/>
          </a:xfrm>
          <a:prstGeom prst="roundRect">
            <a:avLst/>
          </a:prstGeom>
          <a:gradFill flip="none" rotWithShape="1">
            <a:gsLst>
              <a:gs pos="24000">
                <a:srgbClr val="0070C0"/>
              </a:gs>
              <a:gs pos="58000">
                <a:srgbClr val="00B050"/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l-NL" dirty="0" smtClean="0"/>
              <a:t>IB</a:t>
            </a:r>
            <a:endParaRPr lang="nl-NL" dirty="0"/>
          </a:p>
        </p:txBody>
      </p:sp>
      <p:sp>
        <p:nvSpPr>
          <p:cNvPr id="26" name="Afgeronde rechthoek 25"/>
          <p:cNvSpPr/>
          <p:nvPr/>
        </p:nvSpPr>
        <p:spPr>
          <a:xfrm>
            <a:off x="8149158" y="3185031"/>
            <a:ext cx="647700" cy="360363"/>
          </a:xfrm>
          <a:prstGeom prst="roundRect">
            <a:avLst/>
          </a:prstGeom>
          <a:gradFill flip="none" rotWithShape="1">
            <a:gsLst>
              <a:gs pos="24000">
                <a:srgbClr val="0070C0"/>
              </a:gs>
              <a:gs pos="58000">
                <a:srgbClr val="00B050"/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l-NL" dirty="0" smtClean="0"/>
              <a:t>SF</a:t>
            </a:r>
            <a:endParaRPr lang="nl-NL" dirty="0"/>
          </a:p>
        </p:txBody>
      </p:sp>
      <p:sp>
        <p:nvSpPr>
          <p:cNvPr id="31" name="Lachebekje 30"/>
          <p:cNvSpPr/>
          <p:nvPr/>
        </p:nvSpPr>
        <p:spPr>
          <a:xfrm>
            <a:off x="6184081" y="2331145"/>
            <a:ext cx="1008112" cy="864096"/>
          </a:xfrm>
          <a:prstGeom prst="smileyFace">
            <a:avLst>
              <a:gd name="adj" fmla="val 4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3" name="Lachebekje 32"/>
          <p:cNvSpPr/>
          <p:nvPr/>
        </p:nvSpPr>
        <p:spPr>
          <a:xfrm>
            <a:off x="1863700" y="2325944"/>
            <a:ext cx="1008112" cy="864096"/>
          </a:xfrm>
          <a:prstGeom prst="smileyFace">
            <a:avLst>
              <a:gd name="adj" fmla="val 4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940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/>
      <p:bldP spid="2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al 2"/>
          <p:cNvSpPr/>
          <p:nvPr/>
        </p:nvSpPr>
        <p:spPr>
          <a:xfrm>
            <a:off x="2147888" y="2366963"/>
            <a:ext cx="863600" cy="7921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l-NL" dirty="0"/>
              <a:t>zelf</a:t>
            </a:r>
          </a:p>
        </p:txBody>
      </p:sp>
      <p:sp>
        <p:nvSpPr>
          <p:cNvPr id="4" name="Ovaal 3"/>
          <p:cNvSpPr/>
          <p:nvPr/>
        </p:nvSpPr>
        <p:spPr>
          <a:xfrm>
            <a:off x="5867400" y="3321050"/>
            <a:ext cx="2017713" cy="18002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l-NL" dirty="0"/>
              <a:t>Ruimte voor de ander</a:t>
            </a:r>
          </a:p>
        </p:txBody>
      </p:sp>
      <p:cxnSp>
        <p:nvCxnSpPr>
          <p:cNvPr id="5" name="Rechte verbindingslijn 4"/>
          <p:cNvCxnSpPr/>
          <p:nvPr/>
        </p:nvCxnSpPr>
        <p:spPr>
          <a:xfrm>
            <a:off x="1722438" y="2852738"/>
            <a:ext cx="5567362" cy="2603500"/>
          </a:xfrm>
          <a:prstGeom prst="line">
            <a:avLst/>
          </a:prstGeom>
          <a:ln w="50800">
            <a:solidFill>
              <a:srgbClr val="3685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Blokboog 5"/>
          <p:cNvSpPr/>
          <p:nvPr/>
        </p:nvSpPr>
        <p:spPr>
          <a:xfrm>
            <a:off x="3509963" y="4221163"/>
            <a:ext cx="1836737" cy="2232025"/>
          </a:xfrm>
          <a:prstGeom prst="blockArc">
            <a:avLst>
              <a:gd name="adj1" fmla="val 10800000"/>
              <a:gd name="adj2" fmla="val 21561244"/>
              <a:gd name="adj3" fmla="val 6184"/>
            </a:avLst>
          </a:prstGeom>
          <a:solidFill>
            <a:srgbClr val="3685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nl-NL">
              <a:solidFill>
                <a:schemeClr val="tx1"/>
              </a:solidFill>
            </a:endParaRPr>
          </a:p>
        </p:txBody>
      </p:sp>
      <p:sp>
        <p:nvSpPr>
          <p:cNvPr id="8" name="Afgeronde rechthoek 7"/>
          <p:cNvSpPr/>
          <p:nvPr/>
        </p:nvSpPr>
        <p:spPr>
          <a:xfrm>
            <a:off x="468313" y="3163888"/>
            <a:ext cx="647700" cy="360362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l-NL" dirty="0"/>
              <a:t>SI</a:t>
            </a:r>
          </a:p>
        </p:txBody>
      </p:sp>
      <p:sp>
        <p:nvSpPr>
          <p:cNvPr id="13" name="Afgeronde rechthoek 12"/>
          <p:cNvSpPr/>
          <p:nvPr/>
        </p:nvSpPr>
        <p:spPr>
          <a:xfrm>
            <a:off x="468313" y="2492375"/>
            <a:ext cx="647700" cy="36036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l-NL" dirty="0"/>
              <a:t>SA</a:t>
            </a:r>
          </a:p>
        </p:txBody>
      </p:sp>
      <p:sp>
        <p:nvSpPr>
          <p:cNvPr id="17" name="Afgeronde rechthoek 16"/>
          <p:cNvSpPr/>
          <p:nvPr/>
        </p:nvSpPr>
        <p:spPr>
          <a:xfrm>
            <a:off x="8027988" y="2346325"/>
            <a:ext cx="647700" cy="360363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l-NL" dirty="0"/>
              <a:t>SF</a:t>
            </a:r>
          </a:p>
        </p:txBody>
      </p:sp>
      <p:sp>
        <p:nvSpPr>
          <p:cNvPr id="18" name="Afgeronde rechthoek 17"/>
          <p:cNvSpPr/>
          <p:nvPr/>
        </p:nvSpPr>
        <p:spPr>
          <a:xfrm>
            <a:off x="8027988" y="2924175"/>
            <a:ext cx="647700" cy="360363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l-NL" dirty="0"/>
              <a:t>IB</a:t>
            </a:r>
          </a:p>
        </p:txBody>
      </p:sp>
      <p:sp>
        <p:nvSpPr>
          <p:cNvPr id="19" name="Afgeronde rechthoek 18"/>
          <p:cNvSpPr/>
          <p:nvPr/>
        </p:nvSpPr>
        <p:spPr>
          <a:xfrm>
            <a:off x="8027988" y="3524250"/>
            <a:ext cx="647700" cy="360363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l-NL" dirty="0"/>
              <a:t>IL</a:t>
            </a:r>
          </a:p>
        </p:txBody>
      </p:sp>
      <p:sp>
        <p:nvSpPr>
          <p:cNvPr id="12" name="Lachebekje 11"/>
          <p:cNvSpPr/>
          <p:nvPr/>
        </p:nvSpPr>
        <p:spPr>
          <a:xfrm>
            <a:off x="6372200" y="2447663"/>
            <a:ext cx="1008112" cy="864096"/>
          </a:xfrm>
          <a:prstGeom prst="smileyFace">
            <a:avLst>
              <a:gd name="adj" fmla="val 3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Lachebekje 13"/>
          <p:cNvSpPr/>
          <p:nvPr/>
        </p:nvSpPr>
        <p:spPr>
          <a:xfrm>
            <a:off x="2357618" y="1988840"/>
            <a:ext cx="444140" cy="378123"/>
          </a:xfrm>
          <a:prstGeom prst="smileyFace">
            <a:avLst>
              <a:gd name="adj" fmla="val -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itel 1"/>
          <p:cNvSpPr txBox="1">
            <a:spLocks/>
          </p:cNvSpPr>
          <p:nvPr/>
        </p:nvSpPr>
        <p:spPr>
          <a:xfrm>
            <a:off x="405103" y="597108"/>
            <a:ext cx="6097837" cy="4194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i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nl-NL" altLang="nl-NL" sz="3000" b="1" i="0" dirty="0" smtClean="0">
                <a:solidFill>
                  <a:schemeClr val="accent3"/>
                </a:solidFill>
              </a:rPr>
              <a:t>Vooral ruimte geven</a:t>
            </a:r>
          </a:p>
        </p:txBody>
      </p:sp>
    </p:spTree>
    <p:extLst>
      <p:ext uri="{BB962C8B-B14F-4D97-AF65-F5344CB8AC3E}">
        <p14:creationId xmlns:p14="http://schemas.microsoft.com/office/powerpoint/2010/main" val="47905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al 2"/>
          <p:cNvSpPr/>
          <p:nvPr/>
        </p:nvSpPr>
        <p:spPr>
          <a:xfrm>
            <a:off x="5940425" y="2346325"/>
            <a:ext cx="863600" cy="7223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l-NL" dirty="0"/>
              <a:t>Ander</a:t>
            </a:r>
          </a:p>
        </p:txBody>
      </p:sp>
      <p:sp>
        <p:nvSpPr>
          <p:cNvPr id="4" name="Ovaal 3"/>
          <p:cNvSpPr/>
          <p:nvPr/>
        </p:nvSpPr>
        <p:spPr>
          <a:xfrm>
            <a:off x="1331913" y="3159125"/>
            <a:ext cx="2016125" cy="18002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l-NL" dirty="0"/>
              <a:t>Ruimte voor jezelf</a:t>
            </a:r>
          </a:p>
        </p:txBody>
      </p:sp>
      <p:cxnSp>
        <p:nvCxnSpPr>
          <p:cNvPr id="5" name="Rechte verbindingslijn 4"/>
          <p:cNvCxnSpPr/>
          <p:nvPr/>
        </p:nvCxnSpPr>
        <p:spPr>
          <a:xfrm rot="10800000" flipH="1">
            <a:off x="1684338" y="2768600"/>
            <a:ext cx="5567362" cy="2603500"/>
          </a:xfrm>
          <a:prstGeom prst="line">
            <a:avLst/>
          </a:prstGeom>
          <a:ln w="50800">
            <a:solidFill>
              <a:srgbClr val="3685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Blokboog 5"/>
          <p:cNvSpPr/>
          <p:nvPr/>
        </p:nvSpPr>
        <p:spPr>
          <a:xfrm>
            <a:off x="3509963" y="4221163"/>
            <a:ext cx="1836737" cy="2232025"/>
          </a:xfrm>
          <a:prstGeom prst="blockArc">
            <a:avLst>
              <a:gd name="adj1" fmla="val 10800000"/>
              <a:gd name="adj2" fmla="val 21561244"/>
              <a:gd name="adj3" fmla="val 6184"/>
            </a:avLst>
          </a:prstGeom>
          <a:solidFill>
            <a:srgbClr val="3685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nl-NL">
              <a:solidFill>
                <a:schemeClr val="tx1"/>
              </a:solidFill>
            </a:endParaRPr>
          </a:p>
        </p:txBody>
      </p:sp>
      <p:sp>
        <p:nvSpPr>
          <p:cNvPr id="8" name="Afgeronde rechthoek 7"/>
          <p:cNvSpPr/>
          <p:nvPr/>
        </p:nvSpPr>
        <p:spPr>
          <a:xfrm>
            <a:off x="468313" y="3163888"/>
            <a:ext cx="647700" cy="360362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l-NL" dirty="0"/>
              <a:t>SI</a:t>
            </a:r>
          </a:p>
        </p:txBody>
      </p:sp>
      <p:sp>
        <p:nvSpPr>
          <p:cNvPr id="13" name="Afgeronde rechthoek 12"/>
          <p:cNvSpPr/>
          <p:nvPr/>
        </p:nvSpPr>
        <p:spPr>
          <a:xfrm>
            <a:off x="468313" y="2492375"/>
            <a:ext cx="647700" cy="360363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l-NL" dirty="0"/>
              <a:t>SA</a:t>
            </a:r>
          </a:p>
        </p:txBody>
      </p:sp>
      <p:sp>
        <p:nvSpPr>
          <p:cNvPr id="17" name="Afgeronde rechthoek 16"/>
          <p:cNvSpPr/>
          <p:nvPr/>
        </p:nvSpPr>
        <p:spPr>
          <a:xfrm>
            <a:off x="8027988" y="2346325"/>
            <a:ext cx="647700" cy="36036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l-NL" dirty="0"/>
              <a:t>SF</a:t>
            </a:r>
          </a:p>
        </p:txBody>
      </p:sp>
      <p:sp>
        <p:nvSpPr>
          <p:cNvPr id="18" name="Afgeronde rechthoek 17"/>
          <p:cNvSpPr/>
          <p:nvPr/>
        </p:nvSpPr>
        <p:spPr>
          <a:xfrm>
            <a:off x="8027988" y="2924175"/>
            <a:ext cx="647700" cy="36036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l-NL" dirty="0"/>
              <a:t>IB</a:t>
            </a:r>
          </a:p>
        </p:txBody>
      </p:sp>
      <p:sp>
        <p:nvSpPr>
          <p:cNvPr id="19" name="Afgeronde rechthoek 18"/>
          <p:cNvSpPr/>
          <p:nvPr/>
        </p:nvSpPr>
        <p:spPr>
          <a:xfrm>
            <a:off x="8027988" y="3524250"/>
            <a:ext cx="647700" cy="36036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l-NL" dirty="0"/>
              <a:t>IL</a:t>
            </a:r>
          </a:p>
        </p:txBody>
      </p:sp>
      <p:sp>
        <p:nvSpPr>
          <p:cNvPr id="12" name="Lachebekje 11"/>
          <p:cNvSpPr/>
          <p:nvPr/>
        </p:nvSpPr>
        <p:spPr>
          <a:xfrm>
            <a:off x="6150155" y="1968202"/>
            <a:ext cx="444140" cy="378123"/>
          </a:xfrm>
          <a:prstGeom prst="smileyFace">
            <a:avLst>
              <a:gd name="adj" fmla="val -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Lachebekje 13"/>
          <p:cNvSpPr/>
          <p:nvPr/>
        </p:nvSpPr>
        <p:spPr>
          <a:xfrm>
            <a:off x="1835919" y="2295029"/>
            <a:ext cx="1008112" cy="864096"/>
          </a:xfrm>
          <a:prstGeom prst="smileyFace">
            <a:avLst>
              <a:gd name="adj" fmla="val 3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itel 1"/>
          <p:cNvSpPr txBox="1">
            <a:spLocks/>
          </p:cNvSpPr>
          <p:nvPr/>
        </p:nvSpPr>
        <p:spPr>
          <a:xfrm>
            <a:off x="405103" y="597108"/>
            <a:ext cx="6097837" cy="4194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i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nl-NL" altLang="nl-NL" sz="3000" b="1" i="0" dirty="0" smtClean="0">
                <a:solidFill>
                  <a:schemeClr val="accent3"/>
                </a:solidFill>
              </a:rPr>
              <a:t>Vooral ruimte nemen</a:t>
            </a:r>
          </a:p>
        </p:txBody>
      </p:sp>
    </p:spTree>
    <p:extLst>
      <p:ext uri="{BB962C8B-B14F-4D97-AF65-F5344CB8AC3E}">
        <p14:creationId xmlns:p14="http://schemas.microsoft.com/office/powerpoint/2010/main" val="103822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83476" y="4512590"/>
            <a:ext cx="2616911" cy="470627"/>
          </a:xfrm>
        </p:spPr>
        <p:txBody>
          <a:bodyPr/>
          <a:lstStyle/>
          <a:p>
            <a:r>
              <a:rPr lang="nl-NL" dirty="0" smtClean="0"/>
              <a:t>Overzichten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6360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9151" y="4325452"/>
            <a:ext cx="3417011" cy="470627"/>
          </a:xfrm>
        </p:spPr>
        <p:txBody>
          <a:bodyPr>
            <a:noAutofit/>
          </a:bodyPr>
          <a:lstStyle/>
          <a:p>
            <a:r>
              <a:rPr lang="nl-NL" dirty="0"/>
              <a:t>Het belang van observeren</a:t>
            </a:r>
          </a:p>
        </p:txBody>
      </p:sp>
    </p:spTree>
    <p:extLst>
      <p:ext uri="{BB962C8B-B14F-4D97-AF65-F5344CB8AC3E}">
        <p14:creationId xmlns:p14="http://schemas.microsoft.com/office/powerpoint/2010/main" val="274422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703929"/>
            <a:ext cx="8229600" cy="4525963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l-NL" sz="2400" dirty="0" smtClean="0"/>
              <a:t>Klik op overzichten &gt; leerlingvolgsysteem &gt; begeleiding</a:t>
            </a:r>
          </a:p>
          <a:p>
            <a:pPr marL="457200" indent="-457200">
              <a:buFont typeface="+mj-lt"/>
              <a:buAutoNum type="arabicPeriod"/>
            </a:pPr>
            <a:endParaRPr lang="nl-NL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nl-NL" sz="2400" dirty="0" smtClean="0"/>
              <a:t>Kies voor PDF-versie van: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nl-NL" sz="2400" dirty="0"/>
              <a:t>ZIEN</a:t>
            </a:r>
            <a:r>
              <a:rPr lang="nl-NL" sz="2400" dirty="0" smtClean="0"/>
              <a:t>! observatielijst </a:t>
            </a:r>
            <a:r>
              <a:rPr lang="nl-NL" sz="2400" dirty="0"/>
              <a:t>groep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nl-NL" sz="2400" dirty="0"/>
              <a:t>ZIEN! observatielijst leerling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nl-NL" sz="2400" dirty="0"/>
              <a:t>ZIEN! </a:t>
            </a:r>
            <a:r>
              <a:rPr lang="nl-NL" sz="2400" dirty="0" smtClean="0"/>
              <a:t>ouderrapportage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nl-NL" sz="2400" dirty="0"/>
          </a:p>
          <a:p>
            <a:pPr marL="457200" indent="-457200">
              <a:buFont typeface="+mj-lt"/>
              <a:buAutoNum type="arabicPeriod"/>
            </a:pPr>
            <a:r>
              <a:rPr lang="nl-NL" sz="2400" dirty="0" smtClean="0"/>
              <a:t>Selecteer de groep/leerlingen waar je een overzicht voor wilt</a:t>
            </a:r>
          </a:p>
          <a:p>
            <a:pPr marL="457200" lvl="1" indent="0">
              <a:buNone/>
            </a:pPr>
            <a:endParaRPr lang="nl-NL" sz="2400" dirty="0"/>
          </a:p>
          <a:p>
            <a:pPr lvl="1"/>
            <a:endParaRPr lang="nl-NL" sz="2400" dirty="0" smtClean="0"/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405103" y="597108"/>
            <a:ext cx="6097837" cy="4194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i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nl-NL" altLang="nl-NL" sz="3000" b="1" i="0" dirty="0" smtClean="0">
                <a:solidFill>
                  <a:schemeClr val="accent3"/>
                </a:solidFill>
              </a:rPr>
              <a:t>Overzichten opvragen</a:t>
            </a:r>
          </a:p>
        </p:txBody>
      </p:sp>
    </p:spTree>
    <p:extLst>
      <p:ext uri="{BB962C8B-B14F-4D97-AF65-F5344CB8AC3E}">
        <p14:creationId xmlns:p14="http://schemas.microsoft.com/office/powerpoint/2010/main" val="5372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7" y="990200"/>
            <a:ext cx="6810375" cy="5067300"/>
          </a:xfrm>
          <a:prstGeom prst="rect">
            <a:avLst/>
          </a:prstGeom>
        </p:spPr>
      </p:pic>
      <p:sp>
        <p:nvSpPr>
          <p:cNvPr id="8" name="PIJL-RECHTS 7"/>
          <p:cNvSpPr/>
          <p:nvPr/>
        </p:nvSpPr>
        <p:spPr>
          <a:xfrm rot="14342908">
            <a:off x="4580123" y="1741436"/>
            <a:ext cx="818302" cy="3619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/>
          <p:cNvSpPr/>
          <p:nvPr/>
        </p:nvSpPr>
        <p:spPr>
          <a:xfrm rot="14342908">
            <a:off x="517618" y="2339643"/>
            <a:ext cx="818302" cy="3619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PIJL-RECHTS 9"/>
          <p:cNvSpPr/>
          <p:nvPr/>
        </p:nvSpPr>
        <p:spPr>
          <a:xfrm rot="7642458">
            <a:off x="1495407" y="2783509"/>
            <a:ext cx="817800" cy="3622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PIJL-RECHTS 10"/>
          <p:cNvSpPr/>
          <p:nvPr/>
        </p:nvSpPr>
        <p:spPr>
          <a:xfrm rot="14342908">
            <a:off x="239081" y="5432523"/>
            <a:ext cx="818302" cy="3619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527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1220" y="1351793"/>
            <a:ext cx="7808361" cy="4478690"/>
          </a:xfrm>
          <a:prstGeom prst="rect">
            <a:avLst/>
          </a:prstGeom>
        </p:spPr>
      </p:pic>
      <p:sp>
        <p:nvSpPr>
          <p:cNvPr id="3" name="Wolkvormige toelichting 2"/>
          <p:cNvSpPr/>
          <p:nvPr/>
        </p:nvSpPr>
        <p:spPr>
          <a:xfrm>
            <a:off x="4697989" y="2541136"/>
            <a:ext cx="3456384" cy="1800200"/>
          </a:xfrm>
          <a:prstGeom prst="cloudCallout">
            <a:avLst>
              <a:gd name="adj1" fmla="val 30777"/>
              <a:gd name="adj2" fmla="val 9747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92D050"/>
              </a:solidFill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5366109" y="2979571"/>
            <a:ext cx="24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Je kunt het overzicht opslaan als PDF of afdrukken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8020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jdelijke aanduiding voor inhoud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4706911" cy="6864714"/>
          </a:xfrm>
          <a:prstGeom prst="rect">
            <a:avLst/>
          </a:prstGeom>
        </p:spPr>
      </p:pic>
      <p:sp>
        <p:nvSpPr>
          <p:cNvPr id="120834" name="Titel 1"/>
          <p:cNvSpPr>
            <a:spLocks noGrp="1"/>
          </p:cNvSpPr>
          <p:nvPr>
            <p:ph type="title"/>
          </p:nvPr>
        </p:nvSpPr>
        <p:spPr>
          <a:xfrm>
            <a:off x="5222626" y="3012932"/>
            <a:ext cx="6097837" cy="419425"/>
          </a:xfrm>
        </p:spPr>
        <p:txBody>
          <a:bodyPr>
            <a:noAutofit/>
          </a:bodyPr>
          <a:lstStyle/>
          <a:p>
            <a:pPr algn="l"/>
            <a:r>
              <a:rPr lang="nl-NL" altLang="nl-NL" sz="3000" b="1" i="0" dirty="0" smtClean="0">
                <a:solidFill>
                  <a:srgbClr val="92D050"/>
                </a:solidFill>
              </a:rPr>
              <a:t>Ouderrapportage</a:t>
            </a:r>
          </a:p>
        </p:txBody>
      </p:sp>
    </p:spTree>
    <p:extLst>
      <p:ext uri="{BB962C8B-B14F-4D97-AF65-F5344CB8AC3E}">
        <p14:creationId xmlns:p14="http://schemas.microsoft.com/office/powerpoint/2010/main" val="169943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0537" y="550411"/>
            <a:ext cx="6097837" cy="419425"/>
          </a:xfrm>
        </p:spPr>
        <p:txBody>
          <a:bodyPr>
            <a:normAutofit fontScale="90000"/>
          </a:bodyPr>
          <a:lstStyle/>
          <a:p>
            <a:r>
              <a:rPr lang="nl-NL" sz="3000" b="1" i="0" dirty="0" smtClean="0">
                <a:solidFill>
                  <a:srgbClr val="92D050"/>
                </a:solidFill>
              </a:rPr>
              <a:t>Toelichting bij ouderrapportage: </a:t>
            </a:r>
            <a:br>
              <a:rPr lang="nl-NL" sz="3000" b="1" i="0" dirty="0" smtClean="0">
                <a:solidFill>
                  <a:srgbClr val="92D050"/>
                </a:solidFill>
              </a:rPr>
            </a:br>
            <a:r>
              <a:rPr lang="nl-NL" sz="3000" b="1" i="0" dirty="0" smtClean="0">
                <a:solidFill>
                  <a:srgbClr val="92D050"/>
                </a:solidFill>
              </a:rPr>
              <a:t>zie onder Informatief &gt; ouders</a:t>
            </a:r>
            <a:endParaRPr lang="nl-NL" sz="3000" b="1" i="0" dirty="0">
              <a:solidFill>
                <a:srgbClr val="92D05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88" y="1229370"/>
            <a:ext cx="4130984" cy="5541789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783" y="1229370"/>
            <a:ext cx="4045788" cy="5541789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0776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26314" y="4554053"/>
            <a:ext cx="2645486" cy="470627"/>
          </a:xfrm>
        </p:spPr>
        <p:txBody>
          <a:bodyPr/>
          <a:lstStyle/>
          <a:p>
            <a:r>
              <a:rPr lang="nl-NL" dirty="0" smtClean="0"/>
              <a:t>Informatief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8395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713419"/>
            <a:ext cx="6097837" cy="419425"/>
          </a:xfrm>
        </p:spPr>
        <p:txBody>
          <a:bodyPr>
            <a:noAutofit/>
          </a:bodyPr>
          <a:lstStyle/>
          <a:p>
            <a:r>
              <a:rPr lang="nl-NL" sz="3000" b="1" i="0" dirty="0" smtClean="0">
                <a:solidFill>
                  <a:srgbClr val="92D050"/>
                </a:solidFill>
              </a:rPr>
              <a:t>Extra informatie in ZIEN!</a:t>
            </a:r>
            <a:endParaRPr lang="nl-NL" sz="3000" b="1" i="0" dirty="0">
              <a:solidFill>
                <a:srgbClr val="92D050"/>
              </a:solidFill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18631"/>
            <a:ext cx="8532813" cy="463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IJL-OMLAAG 2"/>
          <p:cNvSpPr/>
          <p:nvPr/>
        </p:nvSpPr>
        <p:spPr>
          <a:xfrm rot="2494233">
            <a:off x="2453232" y="2480388"/>
            <a:ext cx="876286" cy="1445741"/>
          </a:xfrm>
          <a:prstGeom prst="downArrow">
            <a:avLst/>
          </a:prstGeom>
          <a:solidFill>
            <a:schemeClr val="accent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208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457200" y="1333699"/>
            <a:ext cx="8229600" cy="5289451"/>
          </a:xfrm>
        </p:spPr>
        <p:txBody>
          <a:bodyPr>
            <a:noAutofit/>
          </a:bodyPr>
          <a:lstStyle/>
          <a:p>
            <a:r>
              <a:rPr lang="nl-NL" sz="2000" b="0" dirty="0" smtClean="0"/>
              <a:t>Informatie over SoVa-methoden / verwijzingen naar lessen uit methoden</a:t>
            </a:r>
          </a:p>
          <a:p>
            <a:r>
              <a:rPr lang="nl-NL" sz="2000" b="0" dirty="0" smtClean="0"/>
              <a:t>Algemene informatie over ZIEN! </a:t>
            </a:r>
          </a:p>
          <a:p>
            <a:pPr lvl="1"/>
            <a:r>
              <a:rPr lang="nl-NL" sz="1800" b="0" dirty="0" smtClean="0"/>
              <a:t>Handleidingen</a:t>
            </a:r>
          </a:p>
          <a:p>
            <a:pPr lvl="1"/>
            <a:r>
              <a:rPr lang="nl-NL" sz="1800" dirty="0" smtClean="0"/>
              <a:t>Document over ZIEN! en inspectie</a:t>
            </a:r>
          </a:p>
          <a:p>
            <a:pPr lvl="1"/>
            <a:r>
              <a:rPr lang="nl-NL" sz="1800" b="0" dirty="0" err="1" smtClean="0"/>
              <a:t>ZIEN!verantwoording</a:t>
            </a:r>
            <a:endParaRPr lang="nl-NL" sz="1800" b="0" dirty="0" smtClean="0"/>
          </a:p>
          <a:p>
            <a:r>
              <a:rPr lang="nl-NL" sz="2000" b="0" dirty="0" smtClean="0"/>
              <a:t>Informatie over de </a:t>
            </a:r>
            <a:r>
              <a:rPr lang="nl-NL" sz="2000" b="0" dirty="0" err="1" smtClean="0"/>
              <a:t>leerlingvragenlijst</a:t>
            </a:r>
            <a:r>
              <a:rPr lang="nl-NL" sz="2000" b="0" dirty="0" smtClean="0"/>
              <a:t> (versie 5-8 en 1-4)</a:t>
            </a:r>
          </a:p>
          <a:p>
            <a:r>
              <a:rPr lang="nl-NL" sz="2000" b="0" dirty="0" smtClean="0"/>
              <a:t>Documenten voor leerlingen</a:t>
            </a:r>
          </a:p>
          <a:p>
            <a:pPr lvl="1"/>
            <a:r>
              <a:rPr lang="nl-NL" sz="1800" dirty="0" smtClean="0"/>
              <a:t>Emotiethermometer</a:t>
            </a:r>
          </a:p>
          <a:p>
            <a:pPr lvl="1"/>
            <a:r>
              <a:rPr lang="nl-NL" sz="1800" b="0" dirty="0" smtClean="0"/>
              <a:t>Evaluatieformulier: gebeurtenis, gevoel, gedachte, gedrag</a:t>
            </a:r>
          </a:p>
          <a:p>
            <a:r>
              <a:rPr lang="nl-NL" sz="2000" b="0" dirty="0" smtClean="0"/>
              <a:t>Informatie met betrekkin</a:t>
            </a:r>
            <a:r>
              <a:rPr lang="nl-NL" sz="2000" dirty="0" smtClean="0"/>
              <a:t>g tot / </a:t>
            </a:r>
            <a:r>
              <a:rPr lang="nl-NL" sz="2000" b="0" dirty="0" smtClean="0"/>
              <a:t>voor ouders</a:t>
            </a:r>
          </a:p>
          <a:p>
            <a:pPr lvl="1"/>
            <a:r>
              <a:rPr lang="nl-NL" sz="1800" dirty="0" smtClean="0"/>
              <a:t>Oudervragenlijst </a:t>
            </a:r>
          </a:p>
          <a:p>
            <a:pPr lvl="1"/>
            <a:r>
              <a:rPr lang="nl-NL" sz="1800" b="0" dirty="0" smtClean="0"/>
              <a:t>Tips voor oudergesprek</a:t>
            </a:r>
          </a:p>
          <a:p>
            <a:pPr lvl="1"/>
            <a:r>
              <a:rPr lang="nl-NL" sz="1800" dirty="0" smtClean="0"/>
              <a:t>Schoolkrantartikel over ZIEN!</a:t>
            </a:r>
            <a:endParaRPr lang="nl-NL" sz="1800" b="0" dirty="0" smtClean="0"/>
          </a:p>
          <a:p>
            <a:r>
              <a:rPr lang="nl-NL" sz="2000" b="0" dirty="0" smtClean="0"/>
              <a:t>Achtergrondinformatie sociaal-emotioneel</a:t>
            </a:r>
          </a:p>
          <a:p>
            <a:r>
              <a:rPr lang="nl-NL" sz="2000" b="0" dirty="0" smtClean="0"/>
              <a:t>Leerkracht- en oudersuggesties (inclusief samenvatting)</a:t>
            </a:r>
            <a:endParaRPr lang="nl-NL" sz="2000" b="0" dirty="0"/>
          </a:p>
        </p:txBody>
      </p:sp>
    </p:spTree>
    <p:extLst>
      <p:ext uri="{BB962C8B-B14F-4D97-AF65-F5344CB8AC3E}">
        <p14:creationId xmlns:p14="http://schemas.microsoft.com/office/powerpoint/2010/main" val="794579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1352" y="808830"/>
            <a:ext cx="6097837" cy="419425"/>
          </a:xfrm>
        </p:spPr>
        <p:txBody>
          <a:bodyPr>
            <a:noAutofit/>
          </a:bodyPr>
          <a:lstStyle/>
          <a:p>
            <a:r>
              <a:rPr lang="nl-NL" sz="3000" b="1" i="0" dirty="0" smtClean="0">
                <a:solidFill>
                  <a:srgbClr val="92D050"/>
                </a:solidFill>
              </a:rPr>
              <a:t>Verwijzingen naar </a:t>
            </a:r>
            <a:r>
              <a:rPr lang="nl-NL" sz="3000" b="1" i="0" dirty="0" err="1" smtClean="0">
                <a:solidFill>
                  <a:srgbClr val="92D050"/>
                </a:solidFill>
              </a:rPr>
              <a:t>sova</a:t>
            </a:r>
            <a:r>
              <a:rPr lang="nl-NL" sz="3000" b="1" i="0" dirty="0" smtClean="0">
                <a:solidFill>
                  <a:srgbClr val="92D050"/>
                </a:solidFill>
              </a:rPr>
              <a:t>-methoden</a:t>
            </a:r>
            <a:endParaRPr lang="nl-NL" sz="3000" b="1" i="0" dirty="0">
              <a:solidFill>
                <a:srgbClr val="92D050"/>
              </a:solidFill>
            </a:endParaRPr>
          </a:p>
        </p:txBody>
      </p:sp>
      <p:grpSp>
        <p:nvGrpSpPr>
          <p:cNvPr id="4" name="Groep 3"/>
          <p:cNvGrpSpPr/>
          <p:nvPr/>
        </p:nvGrpSpPr>
        <p:grpSpPr>
          <a:xfrm>
            <a:off x="795580" y="1700808"/>
            <a:ext cx="7552839" cy="4248472"/>
            <a:chOff x="755576" y="1363428"/>
            <a:chExt cx="7552839" cy="4248472"/>
          </a:xfrm>
        </p:grpSpPr>
        <p:pic>
          <p:nvPicPr>
            <p:cNvPr id="5" name="Afbeelding 4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76" y="1363428"/>
              <a:ext cx="7552839" cy="4248472"/>
            </a:xfrm>
            <a:prstGeom prst="rect">
              <a:avLst/>
            </a:prstGeom>
          </p:spPr>
        </p:pic>
        <p:pic>
          <p:nvPicPr>
            <p:cNvPr id="6" name="Picture 2" descr="http://www.albertskleve.nl/files/157drx9ks.jp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008" y="4050033"/>
              <a:ext cx="1925177" cy="1541297"/>
            </a:xfrm>
            <a:prstGeom prst="rect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1723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el 1"/>
          <p:cNvSpPr>
            <a:spLocks noGrp="1"/>
          </p:cNvSpPr>
          <p:nvPr>
            <p:ph type="title"/>
          </p:nvPr>
        </p:nvSpPr>
        <p:spPr>
          <a:xfrm>
            <a:off x="286921" y="955390"/>
            <a:ext cx="6097837" cy="419425"/>
          </a:xfrm>
        </p:spPr>
        <p:txBody>
          <a:bodyPr>
            <a:normAutofit fontScale="90000"/>
          </a:bodyPr>
          <a:lstStyle/>
          <a:p>
            <a:r>
              <a:rPr lang="nl-NL" altLang="nl-NL" sz="3200" b="1" i="0" dirty="0" smtClean="0">
                <a:solidFill>
                  <a:srgbClr val="92D050"/>
                </a:solidFill>
              </a:rPr>
              <a:t>Met de </a:t>
            </a:r>
            <a:r>
              <a:rPr lang="nl-NL" altLang="nl-NL" sz="3200" b="1" i="0" dirty="0" err="1" smtClean="0">
                <a:solidFill>
                  <a:srgbClr val="92D050"/>
                </a:solidFill>
              </a:rPr>
              <a:t>leerlingvragenlijst</a:t>
            </a:r>
            <a:r>
              <a:rPr lang="nl-NL" altLang="nl-NL" sz="3200" b="1" i="0" dirty="0" smtClean="0">
                <a:solidFill>
                  <a:srgbClr val="92D050"/>
                </a:solidFill>
              </a:rPr>
              <a:t> krijg je nóg meer informatie over de leerling</a:t>
            </a:r>
          </a:p>
        </p:txBody>
      </p:sp>
      <p:sp>
        <p:nvSpPr>
          <p:cNvPr id="53253" name="Tekstvak 1"/>
          <p:cNvSpPr txBox="1">
            <a:spLocks noChangeArrowheads="1"/>
          </p:cNvSpPr>
          <p:nvPr/>
        </p:nvSpPr>
        <p:spPr bwMode="auto">
          <a:xfrm>
            <a:off x="2490164" y="4872665"/>
            <a:ext cx="33845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rgbClr val="3C72B3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o"/>
              <a:defRPr sz="2800">
                <a:solidFill>
                  <a:srgbClr val="3C72B3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Verdana" panose="020B0604030504040204" pitchFamily="34" charset="0"/>
              <a:buChar char="–"/>
              <a:defRPr sz="2400">
                <a:solidFill>
                  <a:srgbClr val="3C72B3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3C72B3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3C72B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1800" b="0" dirty="0">
                <a:solidFill>
                  <a:schemeClr val="tx1"/>
                </a:solidFill>
                <a:latin typeface="Arial" panose="020B0604020202020204" pitchFamily="34" charset="0"/>
              </a:rPr>
              <a:t>Leerkrachtvragenlijst</a:t>
            </a:r>
          </a:p>
        </p:txBody>
      </p:sp>
      <p:sp>
        <p:nvSpPr>
          <p:cNvPr id="53254" name="Tekstvak 10"/>
          <p:cNvSpPr txBox="1">
            <a:spLocks noChangeArrowheads="1"/>
          </p:cNvSpPr>
          <p:nvPr/>
        </p:nvSpPr>
        <p:spPr bwMode="auto">
          <a:xfrm>
            <a:off x="5874714" y="4826920"/>
            <a:ext cx="33845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rgbClr val="3C72B3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o"/>
              <a:defRPr sz="2800">
                <a:solidFill>
                  <a:srgbClr val="3C72B3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Verdana" panose="020B0604030504040204" pitchFamily="34" charset="0"/>
              <a:buChar char="–"/>
              <a:defRPr sz="2400">
                <a:solidFill>
                  <a:srgbClr val="3C72B3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3C72B3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3C72B3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1800" b="0" dirty="0" err="1">
                <a:solidFill>
                  <a:schemeClr val="tx1"/>
                </a:solidFill>
                <a:latin typeface="Arial" panose="020B0604020202020204" pitchFamily="34" charset="0"/>
              </a:rPr>
              <a:t>Leerlingvragenlijst</a:t>
            </a:r>
            <a:r>
              <a:rPr lang="nl-NL" altLang="nl-NL" sz="1800" b="0" dirty="0">
                <a:solidFill>
                  <a:schemeClr val="tx1"/>
                </a:solidFill>
                <a:latin typeface="Arial" panose="020B0604020202020204" pitchFamily="34" charset="0"/>
              </a:rPr>
              <a:t> (gr 5-8)</a:t>
            </a:r>
          </a:p>
        </p:txBody>
      </p:sp>
      <p:sp>
        <p:nvSpPr>
          <p:cNvPr id="2" name="Tekstvak 1"/>
          <p:cNvSpPr txBox="1"/>
          <p:nvPr/>
        </p:nvSpPr>
        <p:spPr>
          <a:xfrm>
            <a:off x="1866796" y="6032844"/>
            <a:ext cx="54759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rgbClr val="3C72B3"/>
                </a:solidFill>
              </a:rPr>
              <a:t>Meer informatie op www.zienvooronderwijs.nl/leerlingvragenlijst</a:t>
            </a:r>
            <a:endParaRPr lang="nl-NL" dirty="0">
              <a:solidFill>
                <a:srgbClr val="3C72B3"/>
              </a:solidFill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71734"/>
            <a:ext cx="9138190" cy="205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92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138" y="2091135"/>
            <a:ext cx="3161326" cy="2704306"/>
          </a:xfrm>
        </p:spPr>
        <p:txBody>
          <a:bodyPr>
            <a:normAutofit/>
          </a:bodyPr>
          <a:lstStyle/>
          <a:p>
            <a:r>
              <a:rPr lang="nl-NL" sz="2000" dirty="0" smtClean="0">
                <a:solidFill>
                  <a:srgbClr val="6EB12D"/>
                </a:solidFill>
              </a:rPr>
              <a:t>Praatvraag:</a:t>
            </a:r>
            <a:br>
              <a:rPr lang="nl-NL" sz="2000" dirty="0" smtClean="0">
                <a:solidFill>
                  <a:srgbClr val="6EB12D"/>
                </a:solidFill>
              </a:rPr>
            </a:br>
            <a:r>
              <a:rPr lang="nl-NL" sz="2000" dirty="0" smtClean="0">
                <a:solidFill>
                  <a:srgbClr val="6EB12D"/>
                </a:solidFill>
              </a:rPr>
              <a:t/>
            </a:r>
            <a:br>
              <a:rPr lang="nl-NL" sz="2000" dirty="0" smtClean="0">
                <a:solidFill>
                  <a:srgbClr val="6EB12D"/>
                </a:solidFill>
              </a:rPr>
            </a:br>
            <a:r>
              <a:rPr lang="nl-NL" sz="2000" dirty="0" smtClean="0">
                <a:solidFill>
                  <a:srgbClr val="6EB12D"/>
                </a:solidFill>
              </a:rPr>
              <a:t/>
            </a:r>
            <a:br>
              <a:rPr lang="nl-NL" sz="2000" dirty="0" smtClean="0">
                <a:solidFill>
                  <a:srgbClr val="6EB12D"/>
                </a:solidFill>
              </a:rPr>
            </a:br>
            <a:r>
              <a:rPr lang="nl-NL" sz="2000" i="0" dirty="0" smtClean="0">
                <a:solidFill>
                  <a:srgbClr val="6EB12D"/>
                </a:solidFill>
              </a:rPr>
              <a:t>Wat is de meerwaarde van vooraf observeren?</a:t>
            </a:r>
            <a:br>
              <a:rPr lang="nl-NL" sz="2000" i="0" dirty="0" smtClean="0">
                <a:solidFill>
                  <a:srgbClr val="6EB12D"/>
                </a:solidFill>
              </a:rPr>
            </a:br>
            <a:r>
              <a:rPr lang="nl-NL" sz="2000" dirty="0" smtClean="0">
                <a:solidFill>
                  <a:srgbClr val="6EB12D"/>
                </a:solidFill>
              </a:rPr>
              <a:t/>
            </a:r>
            <a:br>
              <a:rPr lang="nl-NL" sz="2000" dirty="0" smtClean="0">
                <a:solidFill>
                  <a:srgbClr val="6EB12D"/>
                </a:solidFill>
              </a:rPr>
            </a:br>
            <a:r>
              <a:rPr lang="nl-NL" sz="2000" dirty="0">
                <a:solidFill>
                  <a:srgbClr val="6EB12D"/>
                </a:solidFill>
              </a:rPr>
              <a:t/>
            </a:r>
            <a:br>
              <a:rPr lang="nl-NL" sz="2000" dirty="0">
                <a:solidFill>
                  <a:srgbClr val="6EB12D"/>
                </a:solidFill>
              </a:rPr>
            </a:br>
            <a:r>
              <a:rPr lang="nl-NL" sz="2000" i="0" dirty="0" smtClean="0">
                <a:solidFill>
                  <a:srgbClr val="6EB12D"/>
                </a:solidFill>
              </a:rPr>
              <a:t>Lukt het observeren ons?</a:t>
            </a:r>
            <a:endParaRPr lang="nl-NL" sz="2000" dirty="0">
              <a:solidFill>
                <a:srgbClr val="6EB12D"/>
              </a:solidFill>
            </a:endParaRPr>
          </a:p>
        </p:txBody>
      </p:sp>
      <p:pic>
        <p:nvPicPr>
          <p:cNvPr id="4" name="Picture 5" descr="http://www.menselijk-lichaam.com/wp-content/uploads/Concentratiestoornis-300x274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206" y="1961356"/>
            <a:ext cx="4610413" cy="4210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317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87" y="604837"/>
            <a:ext cx="4638675" cy="433387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505" y="2771774"/>
            <a:ext cx="4819650" cy="363855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kstvak 5"/>
          <p:cNvSpPr txBox="1"/>
          <p:nvPr/>
        </p:nvSpPr>
        <p:spPr>
          <a:xfrm>
            <a:off x="464314" y="5553687"/>
            <a:ext cx="30489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/>
              <a:t>Goede instructie is cruciaal voor betrouwbare uitkomsten!</a:t>
            </a:r>
          </a:p>
          <a:p>
            <a:pPr algn="ctr"/>
            <a:r>
              <a:rPr lang="nl-NL" dirty="0" smtClean="0"/>
              <a:t>(zie de handleiding </a:t>
            </a:r>
            <a:br>
              <a:rPr lang="nl-NL" dirty="0" smtClean="0"/>
            </a:br>
            <a:r>
              <a:rPr lang="nl-NL" dirty="0" smtClean="0"/>
              <a:t>onder ‘Informatief’)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2085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 bwMode="auto">
          <a:xfrm>
            <a:off x="342041" y="39718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9pPr>
          </a:lstStyle>
          <a:p>
            <a:pPr algn="l"/>
            <a:r>
              <a:rPr lang="nl-NL" sz="3000" dirty="0" smtClean="0">
                <a:solidFill>
                  <a:srgbClr val="92D050"/>
                </a:solidFill>
              </a:rPr>
              <a:t>ZIEN! en ouders</a:t>
            </a:r>
            <a:endParaRPr lang="nl-NL" sz="3000" dirty="0">
              <a:solidFill>
                <a:srgbClr val="92D050"/>
              </a:solidFill>
            </a:endParaRPr>
          </a:p>
        </p:txBody>
      </p:sp>
      <p:sp>
        <p:nvSpPr>
          <p:cNvPr id="5" name="Tijdelijke aanduiding voor inhoud 2"/>
          <p:cNvSpPr txBox="1">
            <a:spLocks/>
          </p:cNvSpPr>
          <p:nvPr/>
        </p:nvSpPr>
        <p:spPr bwMode="auto">
          <a:xfrm>
            <a:off x="342041" y="1540183"/>
            <a:ext cx="837165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>
                <a:solidFill>
                  <a:srgbClr val="3C72B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o"/>
              <a:defRPr sz="2800">
                <a:solidFill>
                  <a:srgbClr val="3C72B3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defRPr sz="2400">
                <a:solidFill>
                  <a:srgbClr val="3C72B3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3C72B3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9pPr>
          </a:lstStyle>
          <a:p>
            <a:pPr marL="0" indent="0">
              <a:buNone/>
            </a:pPr>
            <a:endParaRPr lang="nl-NL" sz="2000" b="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nl-NL" sz="2000" b="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nl-NL" sz="2000" b="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nl-NL" sz="2000" b="0" dirty="0" smtClean="0">
                <a:solidFill>
                  <a:schemeClr val="tx1"/>
                </a:solidFill>
              </a:rPr>
              <a:t>Waarschijnlijk is het voor jullie vanzelfsprekend </a:t>
            </a:r>
          </a:p>
          <a:p>
            <a:pPr marL="0" indent="0">
              <a:buNone/>
            </a:pPr>
            <a:r>
              <a:rPr lang="nl-NL" sz="2000" b="0" dirty="0" smtClean="0">
                <a:solidFill>
                  <a:schemeClr val="tx1"/>
                </a:solidFill>
              </a:rPr>
              <a:t>dat je met ouders in gesprek gaat.</a:t>
            </a:r>
          </a:p>
          <a:p>
            <a:pPr marL="0" indent="0">
              <a:buNone/>
            </a:pPr>
            <a:endParaRPr lang="nl-NL" sz="2000" b="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nl-NL" sz="2000" b="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nl-NL" sz="2000" b="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nl-NL" sz="2000" b="0" dirty="0" smtClean="0">
                <a:solidFill>
                  <a:schemeClr val="tx1"/>
                </a:solidFill>
              </a:rPr>
              <a:t>Kijk op de website voor mogelijkheden om ZIEN! in te zetten:</a:t>
            </a:r>
          </a:p>
          <a:p>
            <a:pPr marL="0" indent="0">
              <a:buNone/>
            </a:pPr>
            <a:r>
              <a:rPr lang="nl-NL" sz="2000" b="0" dirty="0" smtClean="0">
                <a:solidFill>
                  <a:schemeClr val="tx1"/>
                </a:solidFill>
                <a:hlinkClick r:id="rId3"/>
              </a:rPr>
              <a:t>www.zienvooronderwijs.nl/zien-voor-ouders</a:t>
            </a:r>
            <a:r>
              <a:rPr lang="nl-NL" sz="2000" b="0" dirty="0" smtClean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6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625" y="1300163"/>
            <a:ext cx="2079625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617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altLang="nl-NL" sz="3000" b="1" i="0" dirty="0" err="1" smtClean="0">
                <a:solidFill>
                  <a:schemeClr val="accent3"/>
                </a:solidFill>
              </a:rPr>
              <a:t>ZIEN!nieuwsbrief</a:t>
            </a:r>
            <a:r>
              <a:rPr lang="nl-NL" altLang="nl-NL" sz="3000" b="1" i="0" dirty="0" smtClean="0">
                <a:solidFill>
                  <a:schemeClr val="accent3"/>
                </a:solidFill>
              </a:rPr>
              <a:t> – meld je aan!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half" idx="2"/>
          </p:nvPr>
        </p:nvSpPr>
        <p:spPr>
          <a:xfrm>
            <a:off x="611188" y="1600200"/>
            <a:ext cx="8075612" cy="452596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endParaRPr lang="nl-NL" dirty="0" smtClean="0"/>
          </a:p>
          <a:p>
            <a:pPr marL="0" indent="0">
              <a:buFontTx/>
              <a:buNone/>
              <a:defRPr/>
            </a:pPr>
            <a:r>
              <a:rPr lang="nl-NL" dirty="0" smtClean="0">
                <a:hlinkClick r:id="rId3"/>
              </a:rPr>
              <a:t>www.driestar-educatief.nl/inschrijven-nieuwsbrief</a:t>
            </a:r>
            <a:endParaRPr lang="nl-NL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nl-NL" b="0" dirty="0" smtClean="0"/>
              <a:t>Nieuwe </a:t>
            </a:r>
            <a:r>
              <a:rPr lang="nl-NL" b="0" dirty="0" smtClean="0"/>
              <a:t>ontwikkelingen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nl-NL" b="0" dirty="0" smtClean="0"/>
              <a:t>Achtergrondinformatie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nl-NL" b="0" dirty="0"/>
              <a:t>Tips en trucs</a:t>
            </a:r>
          </a:p>
          <a:p>
            <a:pPr marL="0" indent="0">
              <a:buFontTx/>
              <a:buNone/>
              <a:defRPr/>
            </a:pPr>
            <a:endParaRPr lang="nl-NL" dirty="0" smtClean="0"/>
          </a:p>
          <a:p>
            <a:pPr>
              <a:buFontTx/>
              <a:buChar char="-"/>
              <a:defRPr/>
            </a:pPr>
            <a:endParaRPr lang="nl-NL" dirty="0" smtClean="0"/>
          </a:p>
          <a:p>
            <a:pPr marL="0" indent="0">
              <a:buFontTx/>
              <a:buNone/>
              <a:defRPr/>
            </a:pPr>
            <a:endParaRPr lang="nl-NL" dirty="0"/>
          </a:p>
        </p:txBody>
      </p:sp>
      <p:sp>
        <p:nvSpPr>
          <p:cNvPr id="2" name="Tijdelijke aanduiding voor inhoud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3228" y="3420631"/>
            <a:ext cx="4530391" cy="318495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75817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sz="3000" b="1" i="0" dirty="0" smtClean="0">
                <a:solidFill>
                  <a:schemeClr val="accent3"/>
                </a:solidFill>
              </a:rPr>
              <a:t>Succes en veel plezier met ZIEN!</a:t>
            </a:r>
            <a:endParaRPr lang="nl-NL" sz="3000" b="1" i="0" dirty="0">
              <a:solidFill>
                <a:schemeClr val="accent3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sz="2400" dirty="0" smtClean="0"/>
              <a:t>Vragen over ZIEN!? Mail naar </a:t>
            </a:r>
            <a:r>
              <a:rPr lang="nl-NL" sz="2400" dirty="0" smtClean="0">
                <a:hlinkClick r:id="rId3"/>
              </a:rPr>
              <a:t>info@zienvooronderwijs.nl</a:t>
            </a:r>
            <a:endParaRPr lang="nl-NL" sz="2400" dirty="0" smtClean="0"/>
          </a:p>
          <a:p>
            <a:endParaRPr lang="nl-NL" sz="2400" dirty="0" smtClean="0"/>
          </a:p>
          <a:p>
            <a:r>
              <a:rPr lang="nl-NL" sz="2400" dirty="0" smtClean="0"/>
              <a:t>Wil je dat een medewerker van Driestar onderwijsadvies (gratis) meedenkt over een casus/profiel? </a:t>
            </a:r>
            <a:br>
              <a:rPr lang="nl-NL" sz="2400" dirty="0" smtClean="0"/>
            </a:br>
            <a:r>
              <a:rPr lang="nl-NL" sz="2400" dirty="0" smtClean="0"/>
              <a:t>Zie startscherm ZIEN!</a:t>
            </a:r>
          </a:p>
          <a:p>
            <a:endParaRPr lang="nl-NL" sz="2400" dirty="0" smtClean="0"/>
          </a:p>
          <a:p>
            <a:r>
              <a:rPr lang="nl-NL" sz="2400" dirty="0" smtClean="0"/>
              <a:t>Wil je meer met ZIEN! dan jullie nu doen? Volg een verdiepingscursus! </a:t>
            </a:r>
            <a:r>
              <a:rPr lang="nl-NL" sz="2400" dirty="0" smtClean="0">
                <a:hlinkClick r:id="rId4"/>
              </a:rPr>
              <a:t>Lees meer</a:t>
            </a:r>
            <a:endParaRPr lang="nl-NL" sz="2400" dirty="0"/>
          </a:p>
          <a:p>
            <a:pPr marL="0" indent="0">
              <a:buNone/>
            </a:pPr>
            <a:r>
              <a:rPr lang="nl-NL" sz="2400" dirty="0"/>
              <a:t> </a:t>
            </a:r>
            <a:r>
              <a:rPr lang="nl-NL" sz="2400" dirty="0" smtClean="0"/>
              <a:t>        </a:t>
            </a:r>
          </a:p>
        </p:txBody>
      </p:sp>
      <p:sp>
        <p:nvSpPr>
          <p:cNvPr id="4" name="Tekstvak 3">
            <a:hlinkClick r:id="" action="ppaction://hlinkshowjump?jump=endshow"/>
          </p:cNvPr>
          <p:cNvSpPr txBox="1"/>
          <p:nvPr/>
        </p:nvSpPr>
        <p:spPr>
          <a:xfrm>
            <a:off x="3934180" y="6006728"/>
            <a:ext cx="4761790" cy="578882"/>
          </a:xfrm>
          <a:prstGeom prst="roundRect">
            <a:avLst/>
          </a:prstGeom>
          <a:solidFill>
            <a:schemeClr val="accent5">
              <a:lumMod val="9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2800" dirty="0" smtClean="0"/>
              <a:t>Klik hier om af te sluiten</a:t>
            </a:r>
            <a:endParaRPr lang="nl-NL" sz="2800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965" y="4152120"/>
            <a:ext cx="1564380" cy="53137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49609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447938" y="469472"/>
            <a:ext cx="6097837" cy="419425"/>
          </a:xfrm>
        </p:spPr>
        <p:txBody>
          <a:bodyPr>
            <a:noAutofit/>
          </a:bodyPr>
          <a:lstStyle/>
          <a:p>
            <a:r>
              <a:rPr lang="nl-NL" sz="3000" b="1" i="0" dirty="0" smtClean="0">
                <a:solidFill>
                  <a:schemeClr val="accent3"/>
                </a:solidFill>
              </a:rPr>
              <a:t>Helaas…</a:t>
            </a:r>
            <a:endParaRPr lang="nl-NL" sz="3000" b="1" i="0" dirty="0">
              <a:solidFill>
                <a:schemeClr val="accent3"/>
              </a:solidFill>
            </a:endParaRPr>
          </a:p>
        </p:txBody>
      </p:sp>
      <p:sp>
        <p:nvSpPr>
          <p:cNvPr id="5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996953"/>
            <a:ext cx="8229600" cy="12241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b="0" dirty="0" smtClean="0"/>
              <a:t>Bovenstaande stellingen horen bij de ZIEN!-vaardigheid S</a:t>
            </a:r>
            <a:r>
              <a:rPr lang="nl-NL" sz="2000" dirty="0" smtClean="0"/>
              <a:t>ociaal Initiatief</a:t>
            </a:r>
            <a:r>
              <a:rPr lang="nl-NL" sz="2000" b="0" dirty="0" smtClean="0"/>
              <a:t>.</a:t>
            </a:r>
          </a:p>
          <a:p>
            <a:pPr marL="0" indent="0">
              <a:buNone/>
            </a:pPr>
            <a:r>
              <a:rPr lang="nl-NL" sz="2000" b="0" dirty="0" smtClean="0"/>
              <a:t>Sociaal initiatief is de vaardigheid om in sociale situaties contact te zoeken en te maken, zowel non-verbaal als verbaal.</a:t>
            </a:r>
          </a:p>
          <a:p>
            <a:pPr marL="0" indent="0">
              <a:buNone/>
            </a:pPr>
            <a:endParaRPr lang="nl-NL" sz="2000" dirty="0" smtClean="0"/>
          </a:p>
        </p:txBody>
      </p:sp>
      <p:sp>
        <p:nvSpPr>
          <p:cNvPr id="7" name="Tekstvak 6"/>
          <p:cNvSpPr txBox="1"/>
          <p:nvPr/>
        </p:nvSpPr>
        <p:spPr>
          <a:xfrm>
            <a:off x="447938" y="4311932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 dirty="0" smtClean="0">
                <a:solidFill>
                  <a:schemeClr val="accent3"/>
                </a:solidFill>
                <a:latin typeface="+mj-lt"/>
              </a:rPr>
              <a:t>TIP! Neem een kind in gedachten dat bovenstaand gedrag laat zien, zodat je een plaatje erbij hebt.</a:t>
            </a:r>
            <a:endParaRPr lang="nl-NL" sz="2000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8" name="Ondertitel 2"/>
          <p:cNvSpPr txBox="1">
            <a:spLocks/>
          </p:cNvSpPr>
          <p:nvPr/>
        </p:nvSpPr>
        <p:spPr bwMode="auto">
          <a:xfrm>
            <a:off x="395536" y="1254125"/>
            <a:ext cx="8424936" cy="1742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>
                <a:solidFill>
                  <a:srgbClr val="3C72B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o"/>
              <a:defRPr sz="2800">
                <a:solidFill>
                  <a:srgbClr val="3C72B3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defRPr sz="2400">
                <a:solidFill>
                  <a:srgbClr val="3C72B3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3C72B3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nl-NL" sz="1600" dirty="0" smtClean="0">
                <a:solidFill>
                  <a:schemeClr val="accent3"/>
                </a:solidFill>
              </a:rPr>
              <a:t>Het kind…</a:t>
            </a:r>
            <a:endParaRPr lang="nl-NL" sz="1600" dirty="0">
              <a:solidFill>
                <a:schemeClr val="accent3"/>
              </a:solidFill>
            </a:endParaRPr>
          </a:p>
          <a:p>
            <a:pPr marL="457200" indent="-457200">
              <a:buFont typeface="Arial" charset="0"/>
              <a:buChar char="•"/>
            </a:pPr>
            <a:r>
              <a:rPr lang="nl-NL" sz="1600" dirty="0">
                <a:solidFill>
                  <a:schemeClr val="accent3"/>
                </a:solidFill>
              </a:rPr>
              <a:t>s</a:t>
            </a:r>
            <a:r>
              <a:rPr lang="nl-NL" sz="1600" dirty="0" smtClean="0">
                <a:solidFill>
                  <a:schemeClr val="accent3"/>
                </a:solidFill>
              </a:rPr>
              <a:t>tapt uit eigen beweging op anderen af.</a:t>
            </a:r>
          </a:p>
          <a:p>
            <a:pPr marL="457200" indent="-457200">
              <a:buFont typeface="Arial" charset="0"/>
              <a:buChar char="•"/>
            </a:pPr>
            <a:r>
              <a:rPr lang="nl-NL" sz="1600" dirty="0">
                <a:solidFill>
                  <a:schemeClr val="accent3"/>
                </a:solidFill>
              </a:rPr>
              <a:t>h</a:t>
            </a:r>
            <a:r>
              <a:rPr lang="nl-NL" sz="1600" dirty="0" smtClean="0">
                <a:solidFill>
                  <a:schemeClr val="accent3"/>
                </a:solidFill>
              </a:rPr>
              <a:t>eeft duidelijk een eigen inbreng tijdens gezamenlijke activiteiten.</a:t>
            </a:r>
          </a:p>
          <a:p>
            <a:pPr marL="457200" indent="-457200">
              <a:buFont typeface="Arial" charset="0"/>
              <a:buChar char="•"/>
            </a:pPr>
            <a:r>
              <a:rPr lang="nl-NL" sz="1600" dirty="0">
                <a:solidFill>
                  <a:schemeClr val="accent3"/>
                </a:solidFill>
              </a:rPr>
              <a:t>v</a:t>
            </a:r>
            <a:r>
              <a:rPr lang="nl-NL" sz="1600" dirty="0" smtClean="0">
                <a:solidFill>
                  <a:schemeClr val="accent3"/>
                </a:solidFill>
              </a:rPr>
              <a:t>ertelt uit zichzelf in de groep.</a:t>
            </a:r>
          </a:p>
          <a:p>
            <a:pPr marL="457200" indent="-457200">
              <a:buFont typeface="Arial" charset="0"/>
              <a:buChar char="•"/>
            </a:pPr>
            <a:r>
              <a:rPr lang="nl-NL" sz="1600" dirty="0">
                <a:solidFill>
                  <a:schemeClr val="accent3"/>
                </a:solidFill>
              </a:rPr>
              <a:t>s</a:t>
            </a:r>
            <a:r>
              <a:rPr lang="nl-NL" sz="1600" dirty="0" smtClean="0">
                <a:solidFill>
                  <a:schemeClr val="accent3"/>
                </a:solidFill>
              </a:rPr>
              <a:t>preekt uit eigen beweging met andere kinderen.</a:t>
            </a:r>
          </a:p>
          <a:p>
            <a:pPr marL="457200" indent="-457200">
              <a:buFont typeface="Arial" charset="0"/>
              <a:buChar char="•"/>
            </a:pP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912" y="4869160"/>
            <a:ext cx="1652560" cy="1682214"/>
          </a:xfrm>
          <a:prstGeom prst="rect">
            <a:avLst/>
          </a:prstGeom>
        </p:spPr>
      </p:pic>
      <p:sp>
        <p:nvSpPr>
          <p:cNvPr id="2" name="Tekstvak 1">
            <a:hlinkClick r:id="rId4" action="ppaction://hlinksldjump"/>
          </p:cNvPr>
          <p:cNvSpPr txBox="1"/>
          <p:nvPr/>
        </p:nvSpPr>
        <p:spPr>
          <a:xfrm>
            <a:off x="2620234" y="5527627"/>
            <a:ext cx="3456384" cy="510778"/>
          </a:xfrm>
          <a:prstGeom prst="roundRect">
            <a:avLst/>
          </a:prstGeom>
          <a:solidFill>
            <a:schemeClr val="accent5">
              <a:lumMod val="9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2400" dirty="0" smtClean="0"/>
              <a:t>Naar volgende vraag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329375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996953"/>
            <a:ext cx="8229600" cy="12241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b="0" dirty="0" smtClean="0"/>
              <a:t>Bovenstaande stellingen horen bij de ZIEN!-vaardigheid </a:t>
            </a:r>
            <a:r>
              <a:rPr lang="nl-NL" sz="2000" dirty="0"/>
              <a:t>B</a:t>
            </a:r>
            <a:r>
              <a:rPr lang="nl-NL" sz="2000" dirty="0" smtClean="0"/>
              <a:t>etrokkenheid</a:t>
            </a:r>
            <a:r>
              <a:rPr lang="nl-NL" sz="2000" b="0" dirty="0" smtClean="0"/>
              <a:t>.</a:t>
            </a:r>
          </a:p>
          <a:p>
            <a:pPr marL="0" indent="0">
              <a:buNone/>
            </a:pPr>
            <a:r>
              <a:rPr lang="nl-NL" sz="2000" b="0" dirty="0"/>
              <a:t>Betrokkenheid is een houding of toestand die verbondenheid uitdrukt met een activiteit of taak waarmee het kind bezig is.</a:t>
            </a:r>
          </a:p>
          <a:p>
            <a:pPr marL="0" indent="0">
              <a:buNone/>
            </a:pPr>
            <a:endParaRPr lang="nl-NL" sz="2000" dirty="0" smtClean="0"/>
          </a:p>
        </p:txBody>
      </p:sp>
      <p:sp>
        <p:nvSpPr>
          <p:cNvPr id="7" name="Tekstvak 6"/>
          <p:cNvSpPr txBox="1"/>
          <p:nvPr/>
        </p:nvSpPr>
        <p:spPr>
          <a:xfrm>
            <a:off x="449302" y="4155177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 dirty="0" smtClean="0">
                <a:solidFill>
                  <a:schemeClr val="accent3"/>
                </a:solidFill>
                <a:latin typeface="+mj-lt"/>
              </a:rPr>
              <a:t>TIP! Neem een kind in gedachten dat bovenstaand gedrag laat zien, zodat je een plaatje erbij hebt.</a:t>
            </a:r>
            <a:endParaRPr lang="nl-NL" sz="2000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8" name="Ondertitel 2"/>
          <p:cNvSpPr txBox="1">
            <a:spLocks/>
          </p:cNvSpPr>
          <p:nvPr/>
        </p:nvSpPr>
        <p:spPr bwMode="auto">
          <a:xfrm>
            <a:off x="457200" y="1217991"/>
            <a:ext cx="8424936" cy="1742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>
                <a:solidFill>
                  <a:srgbClr val="3C72B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o"/>
              <a:defRPr sz="2800">
                <a:solidFill>
                  <a:srgbClr val="3C72B3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defRPr sz="2400">
                <a:solidFill>
                  <a:srgbClr val="3C72B3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3C72B3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nl-NL" sz="1600" dirty="0" smtClean="0">
                <a:solidFill>
                  <a:schemeClr val="accent3"/>
                </a:solidFill>
              </a:rPr>
              <a:t>Het kind… </a:t>
            </a:r>
          </a:p>
          <a:p>
            <a:pPr>
              <a:buFont typeface="Arial" charset="0"/>
              <a:buChar char="•"/>
            </a:pPr>
            <a:r>
              <a:rPr lang="nl-NL" sz="1600" dirty="0" smtClean="0">
                <a:solidFill>
                  <a:schemeClr val="accent3"/>
                </a:solidFill>
              </a:rPr>
              <a:t>heeft plezier in wat het doet.</a:t>
            </a:r>
          </a:p>
          <a:p>
            <a:pPr>
              <a:buFont typeface="Arial" charset="0"/>
              <a:buChar char="•"/>
            </a:pPr>
            <a:r>
              <a:rPr lang="nl-NL" sz="1600" dirty="0">
                <a:solidFill>
                  <a:schemeClr val="accent3"/>
                </a:solidFill>
              </a:rPr>
              <a:t>g</a:t>
            </a:r>
            <a:r>
              <a:rPr lang="nl-NL" sz="1600" dirty="0" smtClean="0">
                <a:solidFill>
                  <a:schemeClr val="accent3"/>
                </a:solidFill>
              </a:rPr>
              <a:t>aat een tijdlang geconcentreerd op in de activiteit.</a:t>
            </a:r>
          </a:p>
          <a:p>
            <a:pPr>
              <a:buFont typeface="Arial" charset="0"/>
              <a:buChar char="•"/>
            </a:pPr>
            <a:r>
              <a:rPr lang="nl-NL" sz="1600" dirty="0" smtClean="0">
                <a:solidFill>
                  <a:schemeClr val="accent3"/>
                </a:solidFill>
              </a:rPr>
              <a:t>toont belangstelling voor het activiteitenaanbod.</a:t>
            </a:r>
          </a:p>
          <a:p>
            <a:pPr>
              <a:buFont typeface="Arial" charset="0"/>
              <a:buChar char="•"/>
            </a:pPr>
            <a:r>
              <a:rPr lang="nl-NL" sz="1600" dirty="0">
                <a:solidFill>
                  <a:schemeClr val="accent3"/>
                </a:solidFill>
              </a:rPr>
              <a:t>t</a:t>
            </a:r>
            <a:r>
              <a:rPr lang="nl-NL" sz="1600" dirty="0" smtClean="0">
                <a:solidFill>
                  <a:schemeClr val="accent3"/>
                </a:solidFill>
              </a:rPr>
              <a:t>oont doorzettingsvermogen.</a:t>
            </a:r>
          </a:p>
          <a:p>
            <a:pPr marL="457200" indent="-457200">
              <a:buFont typeface="Arial" charset="0"/>
              <a:buChar char="•"/>
            </a:pPr>
            <a:endParaRPr lang="nl-NL" sz="1800" b="0" dirty="0" smtClean="0"/>
          </a:p>
          <a:p>
            <a:pPr marL="457200" indent="-457200">
              <a:buFont typeface="Arial" charset="0"/>
              <a:buChar char="•"/>
            </a:pPr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932" y="4509120"/>
            <a:ext cx="1173375" cy="2348880"/>
          </a:xfrm>
          <a:prstGeom prst="rect">
            <a:avLst/>
          </a:prstGeom>
        </p:spPr>
      </p:pic>
      <p:sp>
        <p:nvSpPr>
          <p:cNvPr id="9" name="Tekstvak 8">
            <a:hlinkClick r:id="rId4" action="ppaction://hlinksldjump"/>
          </p:cNvPr>
          <p:cNvSpPr txBox="1"/>
          <p:nvPr/>
        </p:nvSpPr>
        <p:spPr>
          <a:xfrm>
            <a:off x="2834546" y="5379312"/>
            <a:ext cx="3456384" cy="510778"/>
          </a:xfrm>
          <a:prstGeom prst="roundRect">
            <a:avLst/>
          </a:prstGeom>
          <a:solidFill>
            <a:schemeClr val="accent5">
              <a:lumMod val="9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2400" dirty="0" smtClean="0"/>
              <a:t>Naar volgende vraag</a:t>
            </a:r>
            <a:endParaRPr lang="nl-NL" sz="2400" dirty="0"/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447938" y="469472"/>
            <a:ext cx="6097837" cy="4194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i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nl-NL" sz="3000" b="1" i="0" smtClean="0">
                <a:solidFill>
                  <a:schemeClr val="accent3"/>
                </a:solidFill>
              </a:rPr>
              <a:t>Helaas…</a:t>
            </a:r>
            <a:endParaRPr lang="nl-NL" sz="3000" b="1" i="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864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996953"/>
            <a:ext cx="8229600" cy="12241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b="0" dirty="0" smtClean="0"/>
              <a:t>Deze stellingen horen bij de ZIEN!-vaardigheid Sociale Autonomie.</a:t>
            </a:r>
          </a:p>
          <a:p>
            <a:pPr marL="0" indent="0">
              <a:buNone/>
            </a:pPr>
            <a:r>
              <a:rPr lang="nl-NL" sz="2000" dirty="0"/>
              <a:t>Sociale autonomie is de vaardigheid om in sociale omgang je eigen keuzes te maken en daarbij te blijven.</a:t>
            </a:r>
          </a:p>
          <a:p>
            <a:pPr marL="0" indent="0">
              <a:buNone/>
            </a:pPr>
            <a:endParaRPr lang="nl-NL" sz="2000" dirty="0" smtClean="0"/>
          </a:p>
        </p:txBody>
      </p:sp>
      <p:sp>
        <p:nvSpPr>
          <p:cNvPr id="7" name="Tekstvak 6"/>
          <p:cNvSpPr txBox="1"/>
          <p:nvPr/>
        </p:nvSpPr>
        <p:spPr>
          <a:xfrm>
            <a:off x="498176" y="4221088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 dirty="0" smtClean="0">
                <a:solidFill>
                  <a:schemeClr val="accent3"/>
                </a:solidFill>
                <a:latin typeface="+mj-lt"/>
              </a:rPr>
              <a:t>TIP! Neem een kind in gedachten dat bovenstaand gedrag laat zien, zodat je er een beeld bij hebt.</a:t>
            </a:r>
            <a:endParaRPr lang="nl-NL" sz="2000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8" name="Ondertitel 2"/>
          <p:cNvSpPr txBox="1">
            <a:spLocks/>
          </p:cNvSpPr>
          <p:nvPr/>
        </p:nvSpPr>
        <p:spPr bwMode="auto">
          <a:xfrm>
            <a:off x="457200" y="1286107"/>
            <a:ext cx="8424936" cy="1742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>
                <a:solidFill>
                  <a:srgbClr val="3C72B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o"/>
              <a:defRPr sz="2800">
                <a:solidFill>
                  <a:srgbClr val="3C72B3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defRPr sz="2400">
                <a:solidFill>
                  <a:srgbClr val="3C72B3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3C72B3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nl-NL" sz="1600" dirty="0" smtClean="0">
                <a:solidFill>
                  <a:schemeClr val="accent3"/>
                </a:solidFill>
              </a:rPr>
              <a:t>Het kind… </a:t>
            </a:r>
          </a:p>
          <a:p>
            <a:pPr>
              <a:buFont typeface="Arial" charset="0"/>
              <a:buChar char="•"/>
            </a:pPr>
            <a:r>
              <a:rPr lang="nl-NL" sz="1600" dirty="0">
                <a:solidFill>
                  <a:schemeClr val="accent3"/>
                </a:solidFill>
              </a:rPr>
              <a:t>z</a:t>
            </a:r>
            <a:r>
              <a:rPr lang="nl-NL" sz="1600" dirty="0" smtClean="0">
                <a:solidFill>
                  <a:schemeClr val="accent3"/>
                </a:solidFill>
              </a:rPr>
              <a:t>egt wat het ergens van vindt.</a:t>
            </a:r>
          </a:p>
          <a:p>
            <a:pPr>
              <a:buFont typeface="Arial" charset="0"/>
              <a:buChar char="•"/>
            </a:pPr>
            <a:r>
              <a:rPr lang="nl-NL" sz="1600" dirty="0" smtClean="0">
                <a:solidFill>
                  <a:schemeClr val="accent3"/>
                </a:solidFill>
              </a:rPr>
              <a:t>komt verbaal voor zichzelf op.</a:t>
            </a:r>
          </a:p>
          <a:p>
            <a:pPr>
              <a:buFont typeface="Arial" charset="0"/>
              <a:buChar char="•"/>
            </a:pPr>
            <a:r>
              <a:rPr lang="nl-NL" sz="1600" dirty="0" smtClean="0">
                <a:solidFill>
                  <a:schemeClr val="accent3"/>
                </a:solidFill>
              </a:rPr>
              <a:t>maakt </a:t>
            </a:r>
            <a:r>
              <a:rPr lang="nl-NL" sz="1600" dirty="0">
                <a:solidFill>
                  <a:schemeClr val="accent3"/>
                </a:solidFill>
              </a:rPr>
              <a:t>eigen </a:t>
            </a:r>
            <a:r>
              <a:rPr lang="nl-NL" sz="1600" dirty="0" smtClean="0">
                <a:solidFill>
                  <a:schemeClr val="accent3"/>
                </a:solidFill>
              </a:rPr>
              <a:t>keuzes.</a:t>
            </a:r>
            <a:endParaRPr lang="nl-NL" sz="1600" dirty="0">
              <a:solidFill>
                <a:schemeClr val="accent3"/>
              </a:solidFill>
            </a:endParaRPr>
          </a:p>
          <a:p>
            <a:pPr>
              <a:buFont typeface="Arial" charset="0"/>
              <a:buChar char="•"/>
            </a:pPr>
            <a:r>
              <a:rPr lang="nl-NL" sz="1600" dirty="0">
                <a:solidFill>
                  <a:schemeClr val="accent3"/>
                </a:solidFill>
              </a:rPr>
              <a:t>r</a:t>
            </a:r>
            <a:r>
              <a:rPr lang="nl-NL" sz="1600" dirty="0" smtClean="0">
                <a:solidFill>
                  <a:schemeClr val="accent3"/>
                </a:solidFill>
              </a:rPr>
              <a:t>egelt eigen zaken.</a:t>
            </a:r>
          </a:p>
          <a:p>
            <a:pPr marL="0" indent="0">
              <a:buNone/>
            </a:pPr>
            <a:endParaRPr lang="nl-NL" sz="1800" b="0" dirty="0" smtClean="0"/>
          </a:p>
          <a:p>
            <a:pPr marL="457200" indent="-457200">
              <a:buFont typeface="Arial" charset="0"/>
              <a:buChar char="•"/>
            </a:pPr>
            <a:endParaRPr lang="nl-NL" dirty="0"/>
          </a:p>
        </p:txBody>
      </p:sp>
      <p:sp>
        <p:nvSpPr>
          <p:cNvPr id="9" name="Tekstvak 8">
            <a:hlinkClick r:id="rId3" action="ppaction://hlinksldjump"/>
          </p:cNvPr>
          <p:cNvSpPr txBox="1"/>
          <p:nvPr/>
        </p:nvSpPr>
        <p:spPr>
          <a:xfrm>
            <a:off x="2834546" y="5323259"/>
            <a:ext cx="3456384" cy="510778"/>
          </a:xfrm>
          <a:prstGeom prst="roundRect">
            <a:avLst/>
          </a:prstGeom>
          <a:solidFill>
            <a:schemeClr val="accent5">
              <a:lumMod val="9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2400" dirty="0" smtClean="0"/>
              <a:t>Naar volgende vraag</a:t>
            </a:r>
            <a:endParaRPr lang="nl-NL" sz="2400" dirty="0"/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447938" y="469472"/>
            <a:ext cx="6097837" cy="4194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i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nl-NL" sz="3000" b="1" i="0" smtClean="0">
                <a:solidFill>
                  <a:schemeClr val="accent3"/>
                </a:solidFill>
              </a:rPr>
              <a:t>Helaas…</a:t>
            </a:r>
            <a:endParaRPr lang="nl-NL" sz="3000" b="1" i="0" dirty="0">
              <a:solidFill>
                <a:schemeClr val="accent3"/>
              </a:solidFill>
            </a:endParaRPr>
          </a:p>
        </p:txBody>
      </p:sp>
      <p:pic>
        <p:nvPicPr>
          <p:cNvPr id="12" name="Afbeelding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713" y="4653396"/>
            <a:ext cx="2163203" cy="2204604"/>
          </a:xfrm>
          <a:prstGeom prst="rect">
            <a:avLst/>
          </a:prstGeom>
        </p:spPr>
      </p:pic>
      <p:sp>
        <p:nvSpPr>
          <p:cNvPr id="13" name="Tekstvak 12"/>
          <p:cNvSpPr txBox="1"/>
          <p:nvPr/>
        </p:nvSpPr>
        <p:spPr>
          <a:xfrm>
            <a:off x="446856" y="1724189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 smtClean="0"/>
          </a:p>
          <a:p>
            <a:pPr marL="285750" indent="-285750">
              <a:buFont typeface="Arial" charset="0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73172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996953"/>
            <a:ext cx="8229600" cy="12241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b="0" dirty="0" smtClean="0"/>
              <a:t>Bovenstaande stellingen horen bij de ZIEN!-vaardigheid </a:t>
            </a:r>
            <a:r>
              <a:rPr lang="nl-NL" sz="2000" dirty="0"/>
              <a:t>W</a:t>
            </a:r>
            <a:r>
              <a:rPr lang="nl-NL" sz="2000" dirty="0" smtClean="0"/>
              <a:t>elbevinden</a:t>
            </a:r>
            <a:r>
              <a:rPr lang="nl-NL" sz="2000" b="0" dirty="0" smtClean="0"/>
              <a:t>.</a:t>
            </a:r>
          </a:p>
          <a:p>
            <a:pPr marL="0" indent="0">
              <a:buNone/>
            </a:pPr>
            <a:r>
              <a:rPr lang="nl-NL" sz="2000" b="0" dirty="0"/>
              <a:t>Welbevinden is een momentane, actuele toestand van een zich goed voelen en manifesteert zich binnen de groep waarin het kind zich bevindt.</a:t>
            </a:r>
          </a:p>
          <a:p>
            <a:pPr marL="0" indent="0">
              <a:buNone/>
            </a:pPr>
            <a:endParaRPr lang="nl-NL" sz="2000" dirty="0" smtClean="0"/>
          </a:p>
        </p:txBody>
      </p:sp>
      <p:sp>
        <p:nvSpPr>
          <p:cNvPr id="7" name="Tekstvak 6"/>
          <p:cNvSpPr txBox="1"/>
          <p:nvPr/>
        </p:nvSpPr>
        <p:spPr>
          <a:xfrm>
            <a:off x="271126" y="4211364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 dirty="0" smtClean="0">
                <a:solidFill>
                  <a:schemeClr val="accent3"/>
                </a:solidFill>
                <a:latin typeface="+mj-lt"/>
              </a:rPr>
              <a:t>TIP! Neem een kind in gedachten dat bovenstaand gedrag laat zien, zodat je een ‘plaatje’ erbij hebt.</a:t>
            </a:r>
            <a:endParaRPr lang="nl-NL" sz="2000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8" name="Ondertitel 2"/>
          <p:cNvSpPr txBox="1">
            <a:spLocks/>
          </p:cNvSpPr>
          <p:nvPr/>
        </p:nvSpPr>
        <p:spPr bwMode="auto">
          <a:xfrm>
            <a:off x="447938" y="1282810"/>
            <a:ext cx="8424936" cy="1742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>
                <a:solidFill>
                  <a:srgbClr val="3C72B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o"/>
              <a:defRPr sz="2800">
                <a:solidFill>
                  <a:srgbClr val="3C72B3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defRPr sz="2400">
                <a:solidFill>
                  <a:srgbClr val="3C72B3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3C72B3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nl-NL" sz="1600" dirty="0" smtClean="0">
                <a:solidFill>
                  <a:schemeClr val="accent3"/>
                </a:solidFill>
              </a:rPr>
              <a:t>Het kind… </a:t>
            </a:r>
          </a:p>
          <a:p>
            <a:pPr>
              <a:buFont typeface="Arial" charset="0"/>
              <a:buChar char="•"/>
            </a:pPr>
            <a:r>
              <a:rPr lang="nl-NL" sz="1600" dirty="0" smtClean="0">
                <a:solidFill>
                  <a:schemeClr val="accent3"/>
                </a:solidFill>
              </a:rPr>
              <a:t>komt opgewekt over.</a:t>
            </a:r>
          </a:p>
          <a:p>
            <a:pPr>
              <a:buFont typeface="Arial" charset="0"/>
              <a:buChar char="•"/>
            </a:pPr>
            <a:r>
              <a:rPr lang="nl-NL" sz="1600" dirty="0" smtClean="0">
                <a:solidFill>
                  <a:schemeClr val="accent3"/>
                </a:solidFill>
              </a:rPr>
              <a:t>maakt een vitale, levenslustige indruk.</a:t>
            </a:r>
          </a:p>
          <a:p>
            <a:pPr>
              <a:buFont typeface="Arial" charset="0"/>
              <a:buChar char="•"/>
            </a:pPr>
            <a:r>
              <a:rPr lang="nl-NL" sz="1600" dirty="0" smtClean="0">
                <a:solidFill>
                  <a:schemeClr val="accent3"/>
                </a:solidFill>
              </a:rPr>
              <a:t>komt ontspannen en open over.</a:t>
            </a:r>
          </a:p>
          <a:p>
            <a:pPr>
              <a:buFont typeface="Arial" charset="0"/>
              <a:buChar char="•"/>
            </a:pPr>
            <a:r>
              <a:rPr lang="nl-NL" sz="1600" dirty="0" smtClean="0">
                <a:solidFill>
                  <a:schemeClr val="accent3"/>
                </a:solidFill>
              </a:rPr>
              <a:t>gaat graag naar school.</a:t>
            </a:r>
          </a:p>
          <a:p>
            <a:pPr marL="0" indent="0">
              <a:buNone/>
            </a:pPr>
            <a:endParaRPr lang="nl-NL" sz="1800" b="0" dirty="0" smtClean="0"/>
          </a:p>
          <a:p>
            <a:pPr marL="457200" indent="-457200">
              <a:buFont typeface="Arial" charset="0"/>
              <a:buChar char="•"/>
            </a:pPr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6740" y="4221088"/>
            <a:ext cx="1317260" cy="2636912"/>
          </a:xfrm>
          <a:prstGeom prst="rect">
            <a:avLst/>
          </a:prstGeom>
        </p:spPr>
      </p:pic>
      <p:sp>
        <p:nvSpPr>
          <p:cNvPr id="9" name="Tekstvak 8">
            <a:hlinkClick r:id="rId4" action="ppaction://hlinksldjump"/>
          </p:cNvPr>
          <p:cNvSpPr txBox="1"/>
          <p:nvPr/>
        </p:nvSpPr>
        <p:spPr>
          <a:xfrm>
            <a:off x="2834546" y="5377847"/>
            <a:ext cx="3456384" cy="510778"/>
          </a:xfrm>
          <a:prstGeom prst="roundRect">
            <a:avLst/>
          </a:prstGeom>
          <a:solidFill>
            <a:schemeClr val="accent5">
              <a:lumMod val="9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2400" dirty="0" smtClean="0"/>
              <a:t>Naar volgende dia</a:t>
            </a:r>
            <a:endParaRPr lang="nl-NL" sz="2400" dirty="0"/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447938" y="469472"/>
            <a:ext cx="6097837" cy="4194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i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nl-NL" sz="3000" b="1" i="0" smtClean="0">
                <a:solidFill>
                  <a:schemeClr val="accent3"/>
                </a:solidFill>
              </a:rPr>
              <a:t>Helaas…</a:t>
            </a:r>
            <a:endParaRPr lang="nl-NL" sz="3000" b="1" i="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443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Tijdelijke aanduiding voor inhoud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36286" y="4285487"/>
            <a:ext cx="1893313" cy="188993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7712" y="1299206"/>
            <a:ext cx="6097837" cy="419425"/>
          </a:xfrm>
        </p:spPr>
        <p:txBody>
          <a:bodyPr>
            <a:noAutofit/>
          </a:bodyPr>
          <a:lstStyle/>
          <a:p>
            <a:r>
              <a:rPr lang="nl-NL" sz="3000" b="1" i="0" dirty="0" smtClean="0">
                <a:solidFill>
                  <a:srgbClr val="6EB12D"/>
                </a:solidFill>
              </a:rPr>
              <a:t>Over observeren</a:t>
            </a:r>
            <a:endParaRPr lang="nl-NL" sz="3000" b="1" i="0" dirty="0">
              <a:solidFill>
                <a:srgbClr val="6EB12D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67712" y="2079623"/>
            <a:ext cx="6347437" cy="40957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dirty="0" smtClean="0"/>
              <a:t>Observeren is weten wat je ziet. Dat kan al als je de klas op verschillende momenten op een dag ‘scant’: wat zie ik?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b="1" dirty="0" smtClean="0">
                <a:solidFill>
                  <a:srgbClr val="6EB12D"/>
                </a:solidFill>
              </a:rPr>
              <a:t>Tip:</a:t>
            </a:r>
          </a:p>
          <a:p>
            <a:pPr marL="0" indent="0">
              <a:buNone/>
            </a:pPr>
            <a:r>
              <a:rPr lang="nl-NL" sz="2000" dirty="0" smtClean="0"/>
              <a:t>Maak het klein; observeer één begrip tegelijk en neem daar gerust een paar dagen tijd voor. </a:t>
            </a:r>
            <a:r>
              <a:rPr lang="nl-NL" sz="2000" dirty="0"/>
              <a:t>Schrijf bijzonderheden in wat je ziet eventueel op. </a:t>
            </a:r>
            <a:endParaRPr lang="nl-NL" sz="2000" dirty="0" smtClean="0"/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dirty="0" smtClean="0"/>
              <a:t>Plak de ZIEN!-begrippen op je bureau als reminder. </a:t>
            </a:r>
            <a:endParaRPr lang="nl-NL" sz="2000" dirty="0"/>
          </a:p>
        </p:txBody>
      </p:sp>
      <p:sp>
        <p:nvSpPr>
          <p:cNvPr id="5" name="Rechthoek 4"/>
          <p:cNvSpPr/>
          <p:nvPr/>
        </p:nvSpPr>
        <p:spPr>
          <a:xfrm rot="21061185">
            <a:off x="1412431" y="5794690"/>
            <a:ext cx="44083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>
                <a:solidFill>
                  <a:srgbClr val="6EB12D"/>
                </a:solidFill>
              </a:rPr>
              <a:t>Zie </a:t>
            </a:r>
            <a:r>
              <a:rPr lang="nl-NL" sz="2000" b="1" dirty="0" smtClean="0">
                <a:solidFill>
                  <a:srgbClr val="6EB12D"/>
                </a:solidFill>
              </a:rPr>
              <a:t>jij </a:t>
            </a:r>
            <a:r>
              <a:rPr lang="nl-NL" sz="2000" b="1" dirty="0">
                <a:solidFill>
                  <a:srgbClr val="6EB12D"/>
                </a:solidFill>
              </a:rPr>
              <a:t>wat je </a:t>
            </a:r>
            <a:r>
              <a:rPr lang="nl-NL" sz="2000" b="1" dirty="0" smtClean="0">
                <a:solidFill>
                  <a:srgbClr val="6EB12D"/>
                </a:solidFill>
              </a:rPr>
              <a:t>ziet </a:t>
            </a:r>
            <a:r>
              <a:rPr lang="nl-NL" sz="2000" b="1" dirty="0">
                <a:solidFill>
                  <a:srgbClr val="6EB12D"/>
                </a:solidFill>
              </a:rPr>
              <a:t>of zie je wat je </a:t>
            </a:r>
            <a:r>
              <a:rPr lang="nl-NL" sz="2000" b="1" dirty="0" smtClean="0">
                <a:solidFill>
                  <a:srgbClr val="6EB12D"/>
                </a:solidFill>
              </a:rPr>
              <a:t>weet</a:t>
            </a:r>
            <a:r>
              <a:rPr lang="nl-NL" sz="2000" b="1" dirty="0">
                <a:solidFill>
                  <a:srgbClr val="6EB12D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8030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83477" y="4041962"/>
            <a:ext cx="2488324" cy="470627"/>
          </a:xfrm>
        </p:spPr>
        <p:txBody>
          <a:bodyPr/>
          <a:lstStyle/>
          <a:p>
            <a:r>
              <a:rPr lang="nl-NL" dirty="0" smtClean="0"/>
              <a:t>De ZIEN!-dimensies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83477" y="5273401"/>
            <a:ext cx="2488324" cy="496614"/>
          </a:xfrm>
        </p:spPr>
        <p:txBody>
          <a:bodyPr>
            <a:normAutofit lnSpcReduction="10000"/>
          </a:bodyPr>
          <a:lstStyle/>
          <a:p>
            <a:r>
              <a:rPr lang="nl-NL" dirty="0" smtClean="0"/>
              <a:t>Graadmeters (2) en sociale vaardigheden (5)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3874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 bwMode="auto">
          <a:xfrm>
            <a:off x="143508" y="1102431"/>
            <a:ext cx="7772400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9pPr>
          </a:lstStyle>
          <a:p>
            <a:r>
              <a:rPr lang="nl-NL" sz="3200" dirty="0" smtClean="0">
                <a:solidFill>
                  <a:srgbClr val="92D050"/>
                </a:solidFill>
              </a:rPr>
              <a:t>Bij welke dimensie horen deze stellingen?</a:t>
            </a:r>
            <a:endParaRPr lang="nl-NL" sz="3200" dirty="0">
              <a:solidFill>
                <a:srgbClr val="92D050"/>
              </a:solidFill>
            </a:endParaRPr>
          </a:p>
        </p:txBody>
      </p:sp>
      <p:pic>
        <p:nvPicPr>
          <p:cNvPr id="6" name="Tijdelijke aanduiding voor inhoud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93691" y="2254559"/>
            <a:ext cx="4300780" cy="4293097"/>
          </a:xfrm>
          <a:prstGeom prst="rect">
            <a:avLst/>
          </a:prstGeom>
        </p:spPr>
      </p:pic>
      <p:grpSp>
        <p:nvGrpSpPr>
          <p:cNvPr id="2" name="Groep 1"/>
          <p:cNvGrpSpPr/>
          <p:nvPr/>
        </p:nvGrpSpPr>
        <p:grpSpPr>
          <a:xfrm>
            <a:off x="4617284" y="2370455"/>
            <a:ext cx="3853594" cy="3744416"/>
            <a:chOff x="2518606" y="2708920"/>
            <a:chExt cx="3853594" cy="3744416"/>
          </a:xfrm>
        </p:grpSpPr>
        <p:sp>
          <p:nvSpPr>
            <p:cNvPr id="7" name="Ovaal 6">
              <a:hlinkClick r:id="rId4" action="ppaction://hlinksldjump"/>
            </p:cNvPr>
            <p:cNvSpPr/>
            <p:nvPr/>
          </p:nvSpPr>
          <p:spPr>
            <a:xfrm>
              <a:off x="3923928" y="2708920"/>
              <a:ext cx="1008112" cy="122413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" name="Ovaal 7">
              <a:hlinkClick r:id="rId5" action="ppaction://hlinksldjump"/>
            </p:cNvPr>
            <p:cNvSpPr/>
            <p:nvPr/>
          </p:nvSpPr>
          <p:spPr>
            <a:xfrm>
              <a:off x="5292080" y="3933056"/>
              <a:ext cx="1080120" cy="93610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" name="Ovaal 8">
              <a:hlinkClick r:id="rId5" action="ppaction://hlinksldjump"/>
            </p:cNvPr>
            <p:cNvSpPr/>
            <p:nvPr/>
          </p:nvSpPr>
          <p:spPr>
            <a:xfrm>
              <a:off x="4752020" y="5517232"/>
              <a:ext cx="1080120" cy="93610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Ovaal 9">
              <a:hlinkClick r:id="rId5" action="ppaction://hlinksldjump"/>
            </p:cNvPr>
            <p:cNvSpPr/>
            <p:nvPr/>
          </p:nvSpPr>
          <p:spPr>
            <a:xfrm>
              <a:off x="3059832" y="5517232"/>
              <a:ext cx="1080120" cy="93610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" name="Ovaal 10">
              <a:hlinkClick r:id="rId5" action="ppaction://hlinksldjump"/>
            </p:cNvPr>
            <p:cNvSpPr/>
            <p:nvPr/>
          </p:nvSpPr>
          <p:spPr>
            <a:xfrm>
              <a:off x="2518606" y="3933056"/>
              <a:ext cx="1080120" cy="93610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Stroomdiagram: Uitstel 11">
              <a:hlinkClick r:id="rId5" action="ppaction://hlinksldjump"/>
            </p:cNvPr>
            <p:cNvSpPr/>
            <p:nvPr/>
          </p:nvSpPr>
          <p:spPr>
            <a:xfrm>
              <a:off x="4427984" y="4329100"/>
              <a:ext cx="504056" cy="972108"/>
            </a:xfrm>
            <a:prstGeom prst="flowChartDelay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" name="Stroomdiagram: Uitstel 12">
              <a:hlinkClick r:id="rId5" action="ppaction://hlinksldjump"/>
            </p:cNvPr>
            <p:cNvSpPr/>
            <p:nvPr/>
          </p:nvSpPr>
          <p:spPr>
            <a:xfrm flipH="1">
              <a:off x="3923928" y="4329100"/>
              <a:ext cx="504056" cy="972108"/>
            </a:xfrm>
            <a:prstGeom prst="flowChartDelay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5" name="Ondertitel 2"/>
          <p:cNvSpPr txBox="1">
            <a:spLocks/>
          </p:cNvSpPr>
          <p:nvPr/>
        </p:nvSpPr>
        <p:spPr bwMode="auto">
          <a:xfrm>
            <a:off x="224796" y="2075887"/>
            <a:ext cx="5147304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>
                <a:solidFill>
                  <a:srgbClr val="3C72B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o"/>
              <a:defRPr sz="2800">
                <a:solidFill>
                  <a:srgbClr val="3C72B3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defRPr sz="2400">
                <a:solidFill>
                  <a:srgbClr val="3C72B3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3C72B3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nl-NL" sz="1800" b="0" dirty="0" smtClean="0">
                <a:solidFill>
                  <a:schemeClr val="tx1"/>
                </a:solidFill>
              </a:rPr>
              <a:t>Het kind…</a:t>
            </a:r>
            <a:endParaRPr lang="nl-NL" sz="1800" b="0" dirty="0">
              <a:solidFill>
                <a:schemeClr val="tx1"/>
              </a:solidFill>
            </a:endParaRPr>
          </a:p>
          <a:p>
            <a:pPr marL="457200" indent="-457200">
              <a:buFont typeface="Arial" charset="0"/>
              <a:buChar char="•"/>
            </a:pPr>
            <a:r>
              <a:rPr lang="nl-NL" sz="1800" b="0" dirty="0" smtClean="0">
                <a:solidFill>
                  <a:schemeClr val="tx1"/>
                </a:solidFill>
              </a:rPr>
              <a:t>heeft duidelijk een eigen inbreng tijdens </a:t>
            </a:r>
          </a:p>
          <a:p>
            <a:pPr marL="0" indent="0">
              <a:buNone/>
            </a:pPr>
            <a:r>
              <a:rPr lang="nl-NL" sz="1800" b="0" dirty="0">
                <a:solidFill>
                  <a:schemeClr val="tx1"/>
                </a:solidFill>
              </a:rPr>
              <a:t>	</a:t>
            </a:r>
            <a:r>
              <a:rPr lang="nl-NL" sz="1800" b="0" dirty="0" smtClean="0">
                <a:solidFill>
                  <a:schemeClr val="tx1"/>
                </a:solidFill>
              </a:rPr>
              <a:t>gezamenlijke activiteiten.</a:t>
            </a:r>
          </a:p>
          <a:p>
            <a:pPr marL="457200" indent="-457200">
              <a:buFont typeface="Arial" charset="0"/>
              <a:buChar char="•"/>
            </a:pPr>
            <a:r>
              <a:rPr lang="nl-NL" sz="1800" b="0" dirty="0" smtClean="0">
                <a:solidFill>
                  <a:schemeClr val="tx1"/>
                </a:solidFill>
              </a:rPr>
              <a:t>spreekt uit eigen beweging met andere kinderen.</a:t>
            </a:r>
          </a:p>
          <a:p>
            <a:pPr marL="457200" indent="-457200">
              <a:buFont typeface="Arial" charset="0"/>
              <a:buChar char="•"/>
            </a:pP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14" name="Tekstvak 13"/>
          <p:cNvSpPr txBox="1"/>
          <p:nvPr/>
        </p:nvSpPr>
        <p:spPr>
          <a:xfrm>
            <a:off x="692848" y="3900312"/>
            <a:ext cx="37444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b="1" dirty="0" smtClean="0">
                <a:solidFill>
                  <a:srgbClr val="92D050"/>
                </a:solidFill>
                <a:latin typeface="+mj-lt"/>
              </a:rPr>
              <a:t>Klik op het plaatje met het juiste antwoord</a:t>
            </a:r>
            <a:endParaRPr lang="nl-NL" sz="1100" b="1" dirty="0">
              <a:solidFill>
                <a:srgbClr val="92D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83846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 bwMode="auto">
          <a:xfrm>
            <a:off x="0" y="365011"/>
            <a:ext cx="531495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9pPr>
          </a:lstStyle>
          <a:p>
            <a:r>
              <a:rPr lang="nl-NL" dirty="0" smtClean="0">
                <a:solidFill>
                  <a:srgbClr val="92D050"/>
                </a:solidFill>
              </a:rPr>
              <a:t>Goed geantwoord!</a:t>
            </a:r>
            <a:endParaRPr lang="nl-NL" dirty="0">
              <a:solidFill>
                <a:srgbClr val="92D050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479434" y="1508011"/>
            <a:ext cx="828092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 smtClean="0">
                <a:latin typeface="+mj-lt"/>
              </a:rPr>
              <a:t>Sociaal initiatief is de vaardigheid om in sociale situaties contact te zoeken en te maken, zowel non-verbaal als verbaal.</a:t>
            </a:r>
          </a:p>
          <a:p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076" y="2464975"/>
            <a:ext cx="3937635" cy="4008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16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 bwMode="auto">
          <a:xfrm>
            <a:off x="143508" y="1102431"/>
            <a:ext cx="7772400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C72B3"/>
                </a:solidFill>
                <a:latin typeface="Verdana" pitchFamily="34" charset="0"/>
              </a:defRPr>
            </a:lvl9pPr>
          </a:lstStyle>
          <a:p>
            <a:r>
              <a:rPr lang="nl-NL" sz="3200" dirty="0" smtClean="0">
                <a:solidFill>
                  <a:schemeClr val="accent3"/>
                </a:solidFill>
              </a:rPr>
              <a:t>Bij welke dimensie horen deze stellingen?</a:t>
            </a:r>
            <a:endParaRPr lang="nl-NL" sz="3200" dirty="0">
              <a:solidFill>
                <a:schemeClr val="accent3"/>
              </a:solidFill>
            </a:endParaRPr>
          </a:p>
        </p:txBody>
      </p:sp>
      <p:pic>
        <p:nvPicPr>
          <p:cNvPr id="6" name="Tijdelijke aanduiding voor inhoud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93691" y="2254559"/>
            <a:ext cx="4300780" cy="4293097"/>
          </a:xfrm>
          <a:prstGeom prst="rect">
            <a:avLst/>
          </a:prstGeom>
        </p:spPr>
      </p:pic>
      <p:grpSp>
        <p:nvGrpSpPr>
          <p:cNvPr id="2" name="Groep 1"/>
          <p:cNvGrpSpPr/>
          <p:nvPr/>
        </p:nvGrpSpPr>
        <p:grpSpPr>
          <a:xfrm>
            <a:off x="4617284" y="2370455"/>
            <a:ext cx="3853594" cy="3744416"/>
            <a:chOff x="2518606" y="2708920"/>
            <a:chExt cx="3853594" cy="3744416"/>
          </a:xfrm>
        </p:grpSpPr>
        <p:sp>
          <p:nvSpPr>
            <p:cNvPr id="7" name="Ovaal 6">
              <a:hlinkClick r:id="rId4" action="ppaction://hlinksldjump"/>
            </p:cNvPr>
            <p:cNvSpPr/>
            <p:nvPr/>
          </p:nvSpPr>
          <p:spPr>
            <a:xfrm>
              <a:off x="3923928" y="2708920"/>
              <a:ext cx="1008112" cy="122413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" name="Ovaal 7">
              <a:hlinkClick r:id="rId4" action="ppaction://hlinksldjump"/>
            </p:cNvPr>
            <p:cNvSpPr/>
            <p:nvPr/>
          </p:nvSpPr>
          <p:spPr>
            <a:xfrm>
              <a:off x="5292080" y="3933056"/>
              <a:ext cx="1080120" cy="93610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" name="Ovaal 8">
              <a:hlinkClick r:id="rId4" action="ppaction://hlinksldjump"/>
            </p:cNvPr>
            <p:cNvSpPr/>
            <p:nvPr/>
          </p:nvSpPr>
          <p:spPr>
            <a:xfrm>
              <a:off x="4752020" y="5517232"/>
              <a:ext cx="1080120" cy="93610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Ovaal 9">
              <a:hlinkClick r:id="rId4" action="ppaction://hlinksldjump"/>
            </p:cNvPr>
            <p:cNvSpPr/>
            <p:nvPr/>
          </p:nvSpPr>
          <p:spPr>
            <a:xfrm>
              <a:off x="3059832" y="5517232"/>
              <a:ext cx="1080120" cy="93610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" name="Ovaal 10">
              <a:hlinkClick r:id="rId4" action="ppaction://hlinksldjump"/>
            </p:cNvPr>
            <p:cNvSpPr/>
            <p:nvPr/>
          </p:nvSpPr>
          <p:spPr>
            <a:xfrm>
              <a:off x="2518606" y="3933056"/>
              <a:ext cx="1080120" cy="93610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Stroomdiagram: Uitstel 11">
              <a:hlinkClick r:id="rId5" action="ppaction://hlinksldjump"/>
            </p:cNvPr>
            <p:cNvSpPr/>
            <p:nvPr/>
          </p:nvSpPr>
          <p:spPr>
            <a:xfrm>
              <a:off x="4427984" y="4329100"/>
              <a:ext cx="504056" cy="972108"/>
            </a:xfrm>
            <a:prstGeom prst="flowChartDelay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" name="Stroomdiagram: Uitstel 12">
              <a:hlinkClick r:id="rId4" action="ppaction://hlinksldjump"/>
            </p:cNvPr>
            <p:cNvSpPr/>
            <p:nvPr/>
          </p:nvSpPr>
          <p:spPr>
            <a:xfrm flipH="1">
              <a:off x="3923928" y="4329100"/>
              <a:ext cx="504056" cy="972108"/>
            </a:xfrm>
            <a:prstGeom prst="flowChartDelay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4" name="Tekstvak 13"/>
          <p:cNvSpPr txBox="1"/>
          <p:nvPr/>
        </p:nvSpPr>
        <p:spPr>
          <a:xfrm>
            <a:off x="692848" y="3900312"/>
            <a:ext cx="37444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b="1" dirty="0" smtClean="0">
                <a:solidFill>
                  <a:schemeClr val="accent3"/>
                </a:solidFill>
                <a:latin typeface="+mj-lt"/>
              </a:rPr>
              <a:t>Klik op het plaatje met het juiste antwoord</a:t>
            </a:r>
            <a:endParaRPr lang="nl-NL" sz="11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15" name="Ondertitel 2"/>
          <p:cNvSpPr txBox="1">
            <a:spLocks/>
          </p:cNvSpPr>
          <p:nvPr/>
        </p:nvSpPr>
        <p:spPr bwMode="auto">
          <a:xfrm>
            <a:off x="404816" y="2097387"/>
            <a:ext cx="5367334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>
                <a:solidFill>
                  <a:srgbClr val="3C72B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o"/>
              <a:defRPr sz="2800">
                <a:solidFill>
                  <a:srgbClr val="3C72B3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defRPr sz="2400">
                <a:solidFill>
                  <a:srgbClr val="3C72B3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3C72B3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C72B3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nl-NL" sz="1800" b="0" dirty="0" smtClean="0">
                <a:solidFill>
                  <a:schemeClr val="tx1"/>
                </a:solidFill>
              </a:rPr>
              <a:t>Het kind… </a:t>
            </a:r>
          </a:p>
          <a:p>
            <a:pPr>
              <a:buFont typeface="Arial" charset="0"/>
              <a:buChar char="•"/>
            </a:pPr>
            <a:r>
              <a:rPr lang="nl-NL" sz="1800" b="0" dirty="0" smtClean="0">
                <a:solidFill>
                  <a:schemeClr val="tx1"/>
                </a:solidFill>
              </a:rPr>
              <a:t>gaat een tijdlang geconcentreerd op in de activiteit.</a:t>
            </a:r>
          </a:p>
          <a:p>
            <a:pPr>
              <a:buFont typeface="Arial" charset="0"/>
              <a:buChar char="•"/>
            </a:pPr>
            <a:r>
              <a:rPr lang="nl-NL" sz="1800" b="0" dirty="0" smtClean="0">
                <a:solidFill>
                  <a:schemeClr val="tx1"/>
                </a:solidFill>
              </a:rPr>
              <a:t>toont belangstelling voor het activiteitenaanbod.</a:t>
            </a:r>
          </a:p>
          <a:p>
            <a:pPr marL="457200" indent="-457200">
              <a:buFont typeface="Arial" charset="0"/>
              <a:buChar char="•"/>
            </a:pPr>
            <a:endParaRPr lang="nl-NL" sz="1800" b="0" dirty="0" smtClean="0">
              <a:solidFill>
                <a:schemeClr val="tx1"/>
              </a:solidFill>
            </a:endParaRPr>
          </a:p>
          <a:p>
            <a:pPr marL="457200" indent="-457200">
              <a:buFont typeface="Arial" charset="0"/>
              <a:buChar char="•"/>
            </a:pPr>
            <a:endParaRPr lang="nl-N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364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hema">
  <a:themeElements>
    <a:clrScheme name="Aangepast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A353BCD1415248880EDEC7DB7569F3" ma:contentTypeVersion="0" ma:contentTypeDescription="Een nieuw document maken." ma:contentTypeScope="" ma:versionID="c1034b3da4b28efe0615260cd98ba6b1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978a156f712f99d6452530788f7ffe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093830E-DD6D-41F5-AE95-98DE79768F06}">
  <ds:schemaRefs>
    <ds:schemaRef ds:uri="http://purl.org/dc/terms/"/>
    <ds:schemaRef ds:uri="http://purl.org/dc/elements/1.1/"/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45D41294-A269-429D-BC33-8A71F86E57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D9F500A-F054-4F6D-B8B7-03B8A96C7DD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966</TotalTime>
  <Words>1588</Words>
  <Application>Microsoft Office PowerPoint</Application>
  <PresentationFormat>Diavoorstelling (4:3)</PresentationFormat>
  <Paragraphs>306</Paragraphs>
  <Slides>47</Slides>
  <Notes>47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47</vt:i4>
      </vt:variant>
    </vt:vector>
  </HeadingPairs>
  <TitlesOfParts>
    <vt:vector size="53" baseType="lpstr">
      <vt:lpstr>Arial</vt:lpstr>
      <vt:lpstr>Calibri</vt:lpstr>
      <vt:lpstr>Courier New</vt:lpstr>
      <vt:lpstr>Times New Roman</vt:lpstr>
      <vt:lpstr>Verdana</vt:lpstr>
      <vt:lpstr>Office-thema</vt:lpstr>
      <vt:lpstr>Inzicht in ZIEN!  Een opfrisser om de ZIEN!-kennis te activeren  </vt:lpstr>
      <vt:lpstr>Wat kun je verwachten?</vt:lpstr>
      <vt:lpstr>Het belang van observeren</vt:lpstr>
      <vt:lpstr>Praatvraag:   Wat is de meerwaarde van vooraf observeren?   Lukt het observeren ons?</vt:lpstr>
      <vt:lpstr>Over observeren</vt:lpstr>
      <vt:lpstr>De ZIEN!-dimensies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Goed invullen</vt:lpstr>
      <vt:lpstr>Wat betekenen de schaalwaarden?</vt:lpstr>
      <vt:lpstr>PowerPoint-presentatie</vt:lpstr>
      <vt:lpstr>Extra tips:</vt:lpstr>
      <vt:lpstr>2 situaties</vt:lpstr>
      <vt:lpstr>De scores en normering</vt:lpstr>
      <vt:lpstr>Geeft dit overzicht een reëel  beeld van een groep?</vt:lpstr>
      <vt:lpstr>Realistischer groepsbeeld</vt:lpstr>
      <vt:lpstr>Hoe komen de kleuren tot stand?</vt:lpstr>
      <vt:lpstr>PowerPoint-presentatie</vt:lpstr>
      <vt:lpstr>Relaties tussen vaardigheden</vt:lpstr>
      <vt:lpstr>Ideaalsituatie – pro-sociaal</vt:lpstr>
      <vt:lpstr>PowerPoint-presentatie</vt:lpstr>
      <vt:lpstr>PowerPoint-presentatie</vt:lpstr>
      <vt:lpstr>Overzichten</vt:lpstr>
      <vt:lpstr>PowerPoint-presentatie</vt:lpstr>
      <vt:lpstr>PowerPoint-presentatie</vt:lpstr>
      <vt:lpstr>PowerPoint-presentatie</vt:lpstr>
      <vt:lpstr>Ouderrapportage</vt:lpstr>
      <vt:lpstr>Toelichting bij ouderrapportage:  zie onder Informatief &gt; ouders</vt:lpstr>
      <vt:lpstr>Informatief</vt:lpstr>
      <vt:lpstr>Extra informatie in ZIEN!</vt:lpstr>
      <vt:lpstr>PowerPoint-presentatie</vt:lpstr>
      <vt:lpstr>Verwijzingen naar sova-methoden</vt:lpstr>
      <vt:lpstr>Met de leerlingvragenlijst krijg je nóg meer informatie over de leerling</vt:lpstr>
      <vt:lpstr>PowerPoint-presentatie</vt:lpstr>
      <vt:lpstr>PowerPoint-presentatie</vt:lpstr>
      <vt:lpstr>ZIEN!nieuwsbrief – meld je aan!</vt:lpstr>
      <vt:lpstr>Succes en veel plezier met ZIEN!</vt:lpstr>
      <vt:lpstr>Helaas…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BOOM BV</dc:creator>
  <cp:lastModifiedBy>Klooster-Sturm.S.W.van der</cp:lastModifiedBy>
  <cp:revision>129</cp:revision>
  <dcterms:created xsi:type="dcterms:W3CDTF">2013-10-16T07:23:36Z</dcterms:created>
  <dcterms:modified xsi:type="dcterms:W3CDTF">2015-09-23T09:45:12Z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c9c6fd48-18f3-44e0-899a-602a3c50d56c</vt:lpwstr>
  </property>
  <property fmtid="{D5CDD505-2E9C-101B-9397-08002B2CF9AE}" pid="3" name="ContentTypeId">
    <vt:lpwstr>0x010100F9A353BCD1415248880EDEC7DB7569F3</vt:lpwstr>
  </property>
</Properties>
</file>